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8"/>
  </p:notesMasterIdLst>
  <p:sldIdLst>
    <p:sldId id="1300" r:id="rId5"/>
    <p:sldId id="1086" r:id="rId6"/>
    <p:sldId id="1085" r:id="rId7"/>
    <p:sldId id="1249" r:id="rId8"/>
    <p:sldId id="1290" r:id="rId9"/>
    <p:sldId id="1303" r:id="rId10"/>
    <p:sldId id="1304" r:id="rId11"/>
    <p:sldId id="1305" r:id="rId12"/>
    <p:sldId id="1306" r:id="rId13"/>
    <p:sldId id="1307" r:id="rId14"/>
    <p:sldId id="1308" r:id="rId15"/>
    <p:sldId id="1309" r:id="rId16"/>
    <p:sldId id="1310" r:id="rId17"/>
    <p:sldId id="1301" r:id="rId18"/>
    <p:sldId id="1295" r:id="rId19"/>
    <p:sldId id="1296" r:id="rId20"/>
    <p:sldId id="1297" r:id="rId21"/>
    <p:sldId id="1321" r:id="rId22"/>
    <p:sldId id="1333" r:id="rId23"/>
    <p:sldId id="1334" r:id="rId24"/>
    <p:sldId id="1335" r:id="rId25"/>
    <p:sldId id="1336" r:id="rId26"/>
    <p:sldId id="1250" r:id="rId2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userDrawn="1">
          <p15:clr>
            <a:srgbClr val="A4A3A4"/>
          </p15:clr>
        </p15:guide>
        <p15:guide id="2" pos="192" userDrawn="1">
          <p15:clr>
            <a:srgbClr val="A4A3A4"/>
          </p15:clr>
        </p15:guide>
        <p15:guide id="3" orient="horz" pos="1071"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EFF"/>
    <a:srgbClr val="F9FFEB"/>
    <a:srgbClr val="EDFFC5"/>
    <a:srgbClr val="7FBA00"/>
    <a:srgbClr val="EBEEF9"/>
    <a:srgbClr val="213164"/>
    <a:srgbClr val="FED500"/>
    <a:srgbClr val="484F9E"/>
    <a:srgbClr val="F6AB1B"/>
    <a:srgbClr val="F7BA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073C54-4D59-AA81-3951-CB4343FA33DC}" v="1" dt="2025-02-11T11:54:54.1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68" autoAdjust="0"/>
  </p:normalViewPr>
  <p:slideViewPr>
    <p:cSldViewPr snapToGrid="0">
      <p:cViewPr varScale="1">
        <p:scale>
          <a:sx n="68" d="100"/>
          <a:sy n="68" d="100"/>
        </p:scale>
        <p:origin x="1234" y="67"/>
      </p:cViewPr>
      <p:guideLst>
        <p:guide orient="horz" pos="792"/>
        <p:guide pos="192"/>
        <p:guide orient="horz" pos="1071"/>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223"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y Dwivedi" userId="S::adwivedi@edunetfoundation.org::ca7f7ffd-75cd-4227-bed2-1c43691ec64b" providerId="AD" clId="Web-{4D073C54-4D59-AA81-3951-CB4343FA33DC}"/>
    <pc:docChg chg="modSld">
      <pc:chgData name="Akshay Dwivedi" userId="S::adwivedi@edunetfoundation.org::ca7f7ffd-75cd-4227-bed2-1c43691ec64b" providerId="AD" clId="Web-{4D073C54-4D59-AA81-3951-CB4343FA33DC}" dt="2025-02-11T11:54:54.132" v="0"/>
      <pc:docMkLst>
        <pc:docMk/>
      </pc:docMkLst>
      <pc:sldChg chg="delSp">
        <pc:chgData name="Akshay Dwivedi" userId="S::adwivedi@edunetfoundation.org::ca7f7ffd-75cd-4227-bed2-1c43691ec64b" providerId="AD" clId="Web-{4D073C54-4D59-AA81-3951-CB4343FA33DC}" dt="2025-02-11T11:54:54.132" v="0"/>
        <pc:sldMkLst>
          <pc:docMk/>
          <pc:sldMk cId="2000950779" sldId="1300"/>
        </pc:sldMkLst>
        <pc:grpChg chg="del">
          <ac:chgData name="Akshay Dwivedi" userId="S::adwivedi@edunetfoundation.org::ca7f7ffd-75cd-4227-bed2-1c43691ec64b" providerId="AD" clId="Web-{4D073C54-4D59-AA81-3951-CB4343FA33DC}" dt="2025-02-11T11:54:54.132" v="0"/>
          <ac:grpSpMkLst>
            <pc:docMk/>
            <pc:sldMk cId="2000950779" sldId="1300"/>
            <ac:grpSpMk id="4" creationId="{A8D97332-B949-6172-80A0-C0B4B4FB67E8}"/>
          </ac:grpSpMkLst>
        </pc:grpChg>
        <pc:picChg chg="topLvl">
          <ac:chgData name="Akshay Dwivedi" userId="S::adwivedi@edunetfoundation.org::ca7f7ffd-75cd-4227-bed2-1c43691ec64b" providerId="AD" clId="Web-{4D073C54-4D59-AA81-3951-CB4343FA33DC}" dt="2025-02-11T11:54:54.132" v="0"/>
          <ac:picMkLst>
            <pc:docMk/>
            <pc:sldMk cId="2000950779" sldId="1300"/>
            <ac:picMk id="19" creationId="{2A27540A-9E08-71C9-C49B-6AA04DE6EB1C}"/>
          </ac:picMkLst>
        </pc:picChg>
        <pc:picChg chg="del topLvl">
          <ac:chgData name="Akshay Dwivedi" userId="S::adwivedi@edunetfoundation.org::ca7f7ffd-75cd-4227-bed2-1c43691ec64b" providerId="AD" clId="Web-{4D073C54-4D59-AA81-3951-CB4343FA33DC}" dt="2025-02-11T11:54:54.132" v="0"/>
          <ac:picMkLst>
            <pc:docMk/>
            <pc:sldMk cId="2000950779" sldId="1300"/>
            <ac:picMk id="21" creationId="{EEE6DDB2-51A4-6779-CC14-E1171B3CDF64}"/>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DC3008-DCD4-4A54-97ED-3915753D625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452CAEDA-E472-4018-B25D-AE00D5EA5FCA}">
      <dgm:prSet custT="1"/>
      <dgm:spPr/>
      <dgm:t>
        <a:bodyPr/>
        <a:lstStyle/>
        <a:p>
          <a:r>
            <a:rPr lang="en-IN" sz="1800" dirty="0"/>
            <a:t>Layered Structure</a:t>
          </a:r>
        </a:p>
      </dgm:t>
    </dgm:pt>
    <dgm:pt modelId="{B13E32AF-4216-4CF0-BAF7-11E37A574668}" type="parTrans" cxnId="{DE89F473-FA1C-4AC8-BF4B-16F0BF668C44}">
      <dgm:prSet/>
      <dgm:spPr/>
      <dgm:t>
        <a:bodyPr/>
        <a:lstStyle/>
        <a:p>
          <a:endParaRPr lang="en-IN"/>
        </a:p>
      </dgm:t>
    </dgm:pt>
    <dgm:pt modelId="{B5904170-AD93-4DC0-BF1B-C49BB3655C0E}" type="sibTrans" cxnId="{DE89F473-FA1C-4AC8-BF4B-16F0BF668C44}">
      <dgm:prSet/>
      <dgm:spPr/>
      <dgm:t>
        <a:bodyPr/>
        <a:lstStyle/>
        <a:p>
          <a:endParaRPr lang="en-IN"/>
        </a:p>
      </dgm:t>
    </dgm:pt>
    <dgm:pt modelId="{753EC06C-455F-489F-8DBB-EEE05AF04B38}">
      <dgm:prSet custT="1"/>
      <dgm:spPr/>
      <dgm:t>
        <a:bodyPr/>
        <a:lstStyle/>
        <a:p>
          <a:r>
            <a:rPr lang="en-US" sz="1400" dirty="0"/>
            <a:t>Neural networks are composed of an input layer, multiple hidden layers, and an output layer.</a:t>
          </a:r>
          <a:endParaRPr lang="en-IN" sz="1400" dirty="0"/>
        </a:p>
      </dgm:t>
    </dgm:pt>
    <dgm:pt modelId="{620E86DB-C83B-4D23-BC25-A1B2BA9604A9}" type="parTrans" cxnId="{1E077E3C-57D0-4B62-A935-2178F333354A}">
      <dgm:prSet/>
      <dgm:spPr/>
      <dgm:t>
        <a:bodyPr/>
        <a:lstStyle/>
        <a:p>
          <a:endParaRPr lang="en-IN"/>
        </a:p>
      </dgm:t>
    </dgm:pt>
    <dgm:pt modelId="{B911B570-103D-4C08-88F8-57F0B5CE9853}" type="sibTrans" cxnId="{1E077E3C-57D0-4B62-A935-2178F333354A}">
      <dgm:prSet/>
      <dgm:spPr/>
      <dgm:t>
        <a:bodyPr/>
        <a:lstStyle/>
        <a:p>
          <a:endParaRPr lang="en-IN"/>
        </a:p>
      </dgm:t>
    </dgm:pt>
    <dgm:pt modelId="{C08EC978-C200-4FD0-BD37-6D186FD2A0AF}">
      <dgm:prSet custT="1"/>
      <dgm:spPr/>
      <dgm:t>
        <a:bodyPr/>
        <a:lstStyle/>
        <a:p>
          <a:r>
            <a:rPr lang="en-IN" sz="1800" dirty="0"/>
            <a:t>Automated Feature Extraction</a:t>
          </a:r>
        </a:p>
      </dgm:t>
    </dgm:pt>
    <dgm:pt modelId="{57A50313-6813-4AA7-910F-162DDBC44A97}" type="parTrans" cxnId="{E54FA4A9-058E-4142-A15A-FAD43C6CC1BD}">
      <dgm:prSet/>
      <dgm:spPr/>
      <dgm:t>
        <a:bodyPr/>
        <a:lstStyle/>
        <a:p>
          <a:endParaRPr lang="en-IN"/>
        </a:p>
      </dgm:t>
    </dgm:pt>
    <dgm:pt modelId="{247D12F3-ABD8-42F8-A327-2586B30EDBF6}" type="sibTrans" cxnId="{E54FA4A9-058E-4142-A15A-FAD43C6CC1BD}">
      <dgm:prSet/>
      <dgm:spPr/>
      <dgm:t>
        <a:bodyPr/>
        <a:lstStyle/>
        <a:p>
          <a:endParaRPr lang="en-IN"/>
        </a:p>
      </dgm:t>
    </dgm:pt>
    <dgm:pt modelId="{8861815E-B45A-4BED-9185-1E95DEC19C67}">
      <dgm:prSet custT="1"/>
      <dgm:spPr/>
      <dgm:t>
        <a:bodyPr/>
        <a:lstStyle/>
        <a:p>
          <a:r>
            <a:rPr lang="en-US" sz="1400" dirty="0"/>
            <a:t>Deep learning automatically learns </a:t>
          </a:r>
          <a:r>
            <a:rPr lang="en-US" sz="1400"/>
            <a:t>representations directly from raw data, minimizing human intervention.</a:t>
          </a:r>
          <a:endParaRPr lang="en-IN" sz="1400" dirty="0"/>
        </a:p>
      </dgm:t>
    </dgm:pt>
    <dgm:pt modelId="{F41CA7B1-6779-4734-ABF9-E00E0D813803}" type="parTrans" cxnId="{662A64F1-203C-4A9F-9A44-9CC5AD32B004}">
      <dgm:prSet/>
      <dgm:spPr/>
      <dgm:t>
        <a:bodyPr/>
        <a:lstStyle/>
        <a:p>
          <a:endParaRPr lang="en-IN"/>
        </a:p>
      </dgm:t>
    </dgm:pt>
    <dgm:pt modelId="{9350B44A-0193-43FE-8A9F-278EC1A25D93}" type="sibTrans" cxnId="{662A64F1-203C-4A9F-9A44-9CC5AD32B004}">
      <dgm:prSet/>
      <dgm:spPr/>
      <dgm:t>
        <a:bodyPr/>
        <a:lstStyle/>
        <a:p>
          <a:endParaRPr lang="en-IN"/>
        </a:p>
      </dgm:t>
    </dgm:pt>
    <dgm:pt modelId="{5558320B-0404-4540-A878-5C9BE166B1FC}" type="pres">
      <dgm:prSet presAssocID="{EEDC3008-DCD4-4A54-97ED-3915753D6250}" presName="Name0" presStyleCnt="0">
        <dgm:presLayoutVars>
          <dgm:dir/>
          <dgm:animLvl val="lvl"/>
          <dgm:resizeHandles val="exact"/>
        </dgm:presLayoutVars>
      </dgm:prSet>
      <dgm:spPr/>
    </dgm:pt>
    <dgm:pt modelId="{43D0313B-6411-4E76-957E-7B75FFC79DA2}" type="pres">
      <dgm:prSet presAssocID="{452CAEDA-E472-4018-B25D-AE00D5EA5FCA}" presName="composite" presStyleCnt="0"/>
      <dgm:spPr/>
    </dgm:pt>
    <dgm:pt modelId="{11A2B059-2EAA-4B13-99EB-0C0901DBA374}" type="pres">
      <dgm:prSet presAssocID="{452CAEDA-E472-4018-B25D-AE00D5EA5FCA}" presName="parTx" presStyleLbl="alignNode1" presStyleIdx="0" presStyleCnt="2" custScaleY="96418">
        <dgm:presLayoutVars>
          <dgm:chMax val="0"/>
          <dgm:chPref val="0"/>
          <dgm:bulletEnabled val="1"/>
        </dgm:presLayoutVars>
      </dgm:prSet>
      <dgm:spPr/>
    </dgm:pt>
    <dgm:pt modelId="{A199B9BE-5232-4C1E-BE1D-E443A12F5B2B}" type="pres">
      <dgm:prSet presAssocID="{452CAEDA-E472-4018-B25D-AE00D5EA5FCA}" presName="desTx" presStyleLbl="alignAccFollowNode1" presStyleIdx="0" presStyleCnt="2">
        <dgm:presLayoutVars>
          <dgm:bulletEnabled val="1"/>
        </dgm:presLayoutVars>
      </dgm:prSet>
      <dgm:spPr/>
    </dgm:pt>
    <dgm:pt modelId="{493D1C56-D215-485B-8EE4-E14260385A28}" type="pres">
      <dgm:prSet presAssocID="{B5904170-AD93-4DC0-BF1B-C49BB3655C0E}" presName="space" presStyleCnt="0"/>
      <dgm:spPr/>
    </dgm:pt>
    <dgm:pt modelId="{42DA0570-78C0-4584-9EEA-3847C887644E}" type="pres">
      <dgm:prSet presAssocID="{C08EC978-C200-4FD0-BD37-6D186FD2A0AF}" presName="composite" presStyleCnt="0"/>
      <dgm:spPr/>
    </dgm:pt>
    <dgm:pt modelId="{AD38A28A-A517-485A-AC52-2A2B24B7D9C4}" type="pres">
      <dgm:prSet presAssocID="{C08EC978-C200-4FD0-BD37-6D186FD2A0AF}" presName="parTx" presStyleLbl="alignNode1" presStyleIdx="1" presStyleCnt="2" custScaleY="96418">
        <dgm:presLayoutVars>
          <dgm:chMax val="0"/>
          <dgm:chPref val="0"/>
          <dgm:bulletEnabled val="1"/>
        </dgm:presLayoutVars>
      </dgm:prSet>
      <dgm:spPr/>
    </dgm:pt>
    <dgm:pt modelId="{EFFA1A7C-0FD4-4490-BE03-DD5EE1D6D578}" type="pres">
      <dgm:prSet presAssocID="{C08EC978-C200-4FD0-BD37-6D186FD2A0AF}" presName="desTx" presStyleLbl="alignAccFollowNode1" presStyleIdx="1" presStyleCnt="2">
        <dgm:presLayoutVars>
          <dgm:bulletEnabled val="1"/>
        </dgm:presLayoutVars>
      </dgm:prSet>
      <dgm:spPr/>
    </dgm:pt>
  </dgm:ptLst>
  <dgm:cxnLst>
    <dgm:cxn modelId="{84CE100B-CE48-4AFB-A7D4-F09E9EC194C4}" type="presOf" srcId="{EEDC3008-DCD4-4A54-97ED-3915753D6250}" destId="{5558320B-0404-4540-A878-5C9BE166B1FC}" srcOrd="0" destOrd="0" presId="urn:microsoft.com/office/officeart/2005/8/layout/hList1"/>
    <dgm:cxn modelId="{07C35425-1676-4C08-8D63-4C0D6EB6BCA7}" type="presOf" srcId="{C08EC978-C200-4FD0-BD37-6D186FD2A0AF}" destId="{AD38A28A-A517-485A-AC52-2A2B24B7D9C4}" srcOrd="0" destOrd="0" presId="urn:microsoft.com/office/officeart/2005/8/layout/hList1"/>
    <dgm:cxn modelId="{1E077E3C-57D0-4B62-A935-2178F333354A}" srcId="{452CAEDA-E472-4018-B25D-AE00D5EA5FCA}" destId="{753EC06C-455F-489F-8DBB-EEE05AF04B38}" srcOrd="0" destOrd="0" parTransId="{620E86DB-C83B-4D23-BC25-A1B2BA9604A9}" sibTransId="{B911B570-103D-4C08-88F8-57F0B5CE9853}"/>
    <dgm:cxn modelId="{DE89F473-FA1C-4AC8-BF4B-16F0BF668C44}" srcId="{EEDC3008-DCD4-4A54-97ED-3915753D6250}" destId="{452CAEDA-E472-4018-B25D-AE00D5EA5FCA}" srcOrd="0" destOrd="0" parTransId="{B13E32AF-4216-4CF0-BAF7-11E37A574668}" sibTransId="{B5904170-AD93-4DC0-BF1B-C49BB3655C0E}"/>
    <dgm:cxn modelId="{1CB0478B-90CD-4462-9371-70226314CB7C}" type="presOf" srcId="{8861815E-B45A-4BED-9185-1E95DEC19C67}" destId="{EFFA1A7C-0FD4-4490-BE03-DD5EE1D6D578}" srcOrd="0" destOrd="0" presId="urn:microsoft.com/office/officeart/2005/8/layout/hList1"/>
    <dgm:cxn modelId="{3E7F479C-DEA5-4661-93C8-CB86A8775B25}" type="presOf" srcId="{452CAEDA-E472-4018-B25D-AE00D5EA5FCA}" destId="{11A2B059-2EAA-4B13-99EB-0C0901DBA374}" srcOrd="0" destOrd="0" presId="urn:microsoft.com/office/officeart/2005/8/layout/hList1"/>
    <dgm:cxn modelId="{E54FA4A9-058E-4142-A15A-FAD43C6CC1BD}" srcId="{EEDC3008-DCD4-4A54-97ED-3915753D6250}" destId="{C08EC978-C200-4FD0-BD37-6D186FD2A0AF}" srcOrd="1" destOrd="0" parTransId="{57A50313-6813-4AA7-910F-162DDBC44A97}" sibTransId="{247D12F3-ABD8-42F8-A327-2586B30EDBF6}"/>
    <dgm:cxn modelId="{53CA6EF0-DC0A-47E5-B5D8-6F627A106109}" type="presOf" srcId="{753EC06C-455F-489F-8DBB-EEE05AF04B38}" destId="{A199B9BE-5232-4C1E-BE1D-E443A12F5B2B}" srcOrd="0" destOrd="0" presId="urn:microsoft.com/office/officeart/2005/8/layout/hList1"/>
    <dgm:cxn modelId="{662A64F1-203C-4A9F-9A44-9CC5AD32B004}" srcId="{C08EC978-C200-4FD0-BD37-6D186FD2A0AF}" destId="{8861815E-B45A-4BED-9185-1E95DEC19C67}" srcOrd="0" destOrd="0" parTransId="{F41CA7B1-6779-4734-ABF9-E00E0D813803}" sibTransId="{9350B44A-0193-43FE-8A9F-278EC1A25D93}"/>
    <dgm:cxn modelId="{2C421A45-2AF4-4CD1-9F28-416EC0B63283}" type="presParOf" srcId="{5558320B-0404-4540-A878-5C9BE166B1FC}" destId="{43D0313B-6411-4E76-957E-7B75FFC79DA2}" srcOrd="0" destOrd="0" presId="urn:microsoft.com/office/officeart/2005/8/layout/hList1"/>
    <dgm:cxn modelId="{CA5878E4-726D-444B-9B55-CDF09E144929}" type="presParOf" srcId="{43D0313B-6411-4E76-957E-7B75FFC79DA2}" destId="{11A2B059-2EAA-4B13-99EB-0C0901DBA374}" srcOrd="0" destOrd="0" presId="urn:microsoft.com/office/officeart/2005/8/layout/hList1"/>
    <dgm:cxn modelId="{2F4089E2-6928-4B74-A388-90AD6EC0483B}" type="presParOf" srcId="{43D0313B-6411-4E76-957E-7B75FFC79DA2}" destId="{A199B9BE-5232-4C1E-BE1D-E443A12F5B2B}" srcOrd="1" destOrd="0" presId="urn:microsoft.com/office/officeart/2005/8/layout/hList1"/>
    <dgm:cxn modelId="{B4AFEEDA-620F-4320-9984-01DE312D3750}" type="presParOf" srcId="{5558320B-0404-4540-A878-5C9BE166B1FC}" destId="{493D1C56-D215-485B-8EE4-E14260385A28}" srcOrd="1" destOrd="0" presId="urn:microsoft.com/office/officeart/2005/8/layout/hList1"/>
    <dgm:cxn modelId="{4BEDA76A-79C6-40F7-A275-987A7E9D6F92}" type="presParOf" srcId="{5558320B-0404-4540-A878-5C9BE166B1FC}" destId="{42DA0570-78C0-4584-9EEA-3847C887644E}" srcOrd="2" destOrd="0" presId="urn:microsoft.com/office/officeart/2005/8/layout/hList1"/>
    <dgm:cxn modelId="{35AD084A-91E5-4E8F-B877-2EB8688F7BCF}" type="presParOf" srcId="{42DA0570-78C0-4584-9EEA-3847C887644E}" destId="{AD38A28A-A517-485A-AC52-2A2B24B7D9C4}" srcOrd="0" destOrd="0" presId="urn:microsoft.com/office/officeart/2005/8/layout/hList1"/>
    <dgm:cxn modelId="{41CF9C5D-087F-4D15-820E-B520785BF09E}" type="presParOf" srcId="{42DA0570-78C0-4584-9EEA-3847C887644E}" destId="{EFFA1A7C-0FD4-4490-BE03-DD5EE1D6D57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5EEDBA-83B1-48C3-9233-123CD994DCFE}"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F7A287A2-56DA-4C10-92E0-79B7AA377D77}">
      <dgm:prSet phldrT="[Text]" custT="1"/>
      <dgm:spPr/>
      <dgm:t>
        <a:bodyPr/>
        <a:lstStyle/>
        <a:p>
          <a:r>
            <a:rPr lang="en-IN" sz="1400" dirty="0"/>
            <a:t>Early Foundations</a:t>
          </a:r>
        </a:p>
      </dgm:t>
    </dgm:pt>
    <dgm:pt modelId="{3AA6E2C3-B51A-4F94-A1B7-7A3A29909620}" type="parTrans" cxnId="{AB3D365C-C178-456D-94CA-40FE2069B640}">
      <dgm:prSet/>
      <dgm:spPr/>
      <dgm:t>
        <a:bodyPr/>
        <a:lstStyle/>
        <a:p>
          <a:endParaRPr lang="en-IN"/>
        </a:p>
      </dgm:t>
    </dgm:pt>
    <dgm:pt modelId="{614F2FBB-15B3-4010-9FF2-45E910A886C0}" type="sibTrans" cxnId="{AB3D365C-C178-456D-94CA-40FE2069B640}">
      <dgm:prSet/>
      <dgm:spPr/>
      <dgm:t>
        <a:bodyPr/>
        <a:lstStyle/>
        <a:p>
          <a:endParaRPr lang="en-IN"/>
        </a:p>
      </dgm:t>
    </dgm:pt>
    <dgm:pt modelId="{AA02A659-F5A5-4094-974A-23BF64C0867F}">
      <dgm:prSet custT="1"/>
      <dgm:spPr/>
      <dgm:t>
        <a:bodyPr/>
        <a:lstStyle/>
        <a:p>
          <a:r>
            <a:rPr lang="en-US" sz="1600" dirty="0"/>
            <a:t>The first mathematical model of a neuron was proposed </a:t>
          </a:r>
          <a:r>
            <a:rPr lang="en-IN" sz="1600" dirty="0"/>
            <a:t>in 1943.</a:t>
          </a:r>
        </a:p>
      </dgm:t>
    </dgm:pt>
    <dgm:pt modelId="{AA77698E-9CBD-4626-9DC7-01BB9B70EFC9}" type="parTrans" cxnId="{284F70F6-AA9B-4B36-8421-D57001174B0A}">
      <dgm:prSet/>
      <dgm:spPr/>
      <dgm:t>
        <a:bodyPr/>
        <a:lstStyle/>
        <a:p>
          <a:endParaRPr lang="en-IN"/>
        </a:p>
      </dgm:t>
    </dgm:pt>
    <dgm:pt modelId="{BCE65622-2DCC-400A-9A21-9CC0DC2EDD11}" type="sibTrans" cxnId="{284F70F6-AA9B-4B36-8421-D57001174B0A}">
      <dgm:prSet/>
      <dgm:spPr/>
      <dgm:t>
        <a:bodyPr/>
        <a:lstStyle/>
        <a:p>
          <a:endParaRPr lang="en-IN"/>
        </a:p>
      </dgm:t>
    </dgm:pt>
    <dgm:pt modelId="{7C03A333-FF69-4BB7-B833-413679664B0F}">
      <dgm:prSet custT="1"/>
      <dgm:spPr/>
      <dgm:t>
        <a:bodyPr/>
        <a:lstStyle/>
        <a:p>
          <a:r>
            <a:rPr lang="en-IN" sz="1400" dirty="0"/>
            <a:t>The AI Winter</a:t>
          </a:r>
        </a:p>
      </dgm:t>
    </dgm:pt>
    <dgm:pt modelId="{F5BEBF7A-6231-43E0-86D7-55FD18B76497}" type="parTrans" cxnId="{95093C8A-99D3-4FA5-B89A-819BCE0E96DF}">
      <dgm:prSet/>
      <dgm:spPr/>
      <dgm:t>
        <a:bodyPr/>
        <a:lstStyle/>
        <a:p>
          <a:endParaRPr lang="en-IN"/>
        </a:p>
      </dgm:t>
    </dgm:pt>
    <dgm:pt modelId="{E3C7722F-CB2D-4C70-8CA8-F78DA5478802}" type="sibTrans" cxnId="{95093C8A-99D3-4FA5-B89A-819BCE0E96DF}">
      <dgm:prSet/>
      <dgm:spPr/>
      <dgm:t>
        <a:bodyPr/>
        <a:lstStyle/>
        <a:p>
          <a:endParaRPr lang="en-IN"/>
        </a:p>
      </dgm:t>
    </dgm:pt>
    <dgm:pt modelId="{8539737F-BD0A-4637-994E-696D8DAC300D}">
      <dgm:prSet custT="1"/>
      <dgm:spPr/>
      <dgm:t>
        <a:bodyPr/>
        <a:lstStyle/>
        <a:p>
          <a:r>
            <a:rPr lang="en-US" sz="1600" dirty="0"/>
            <a:t>Limited computing power and datasets led to a decline in interest in neural networks in the late 20th century.</a:t>
          </a:r>
          <a:endParaRPr lang="en-IN" sz="1600" dirty="0"/>
        </a:p>
      </dgm:t>
    </dgm:pt>
    <dgm:pt modelId="{D24C7F52-06BC-436F-9B5A-969B189D6562}" type="parTrans" cxnId="{F11468D6-81C9-4104-811A-ACE3B1803E12}">
      <dgm:prSet/>
      <dgm:spPr/>
      <dgm:t>
        <a:bodyPr/>
        <a:lstStyle/>
        <a:p>
          <a:endParaRPr lang="en-IN"/>
        </a:p>
      </dgm:t>
    </dgm:pt>
    <dgm:pt modelId="{42A8D3C6-761A-465B-83AA-03FCA44C818F}" type="sibTrans" cxnId="{F11468D6-81C9-4104-811A-ACE3B1803E12}">
      <dgm:prSet/>
      <dgm:spPr/>
      <dgm:t>
        <a:bodyPr/>
        <a:lstStyle/>
        <a:p>
          <a:endParaRPr lang="en-IN"/>
        </a:p>
      </dgm:t>
    </dgm:pt>
    <dgm:pt modelId="{A8CD2CB7-A864-4FF0-8921-CA2F233EA017}">
      <dgm:prSet custT="1"/>
      <dgm:spPr/>
      <dgm:t>
        <a:bodyPr/>
        <a:lstStyle/>
        <a:p>
          <a:r>
            <a:rPr lang="en-US" sz="1400" dirty="0"/>
            <a:t> Resurgence of Deep Learning</a:t>
          </a:r>
          <a:endParaRPr lang="en-IN" sz="1400" dirty="0"/>
        </a:p>
      </dgm:t>
    </dgm:pt>
    <dgm:pt modelId="{C6781CC5-4A87-4084-ABA9-41A510EB4B97}" type="parTrans" cxnId="{DA6A6F72-A306-4943-A75C-03BEC0B0B4A1}">
      <dgm:prSet/>
      <dgm:spPr/>
      <dgm:t>
        <a:bodyPr/>
        <a:lstStyle/>
        <a:p>
          <a:endParaRPr lang="en-IN"/>
        </a:p>
      </dgm:t>
    </dgm:pt>
    <dgm:pt modelId="{DAA2453E-F2C4-491A-859F-C738C3904C42}" type="sibTrans" cxnId="{DA6A6F72-A306-4943-A75C-03BEC0B0B4A1}">
      <dgm:prSet/>
      <dgm:spPr/>
      <dgm:t>
        <a:bodyPr/>
        <a:lstStyle/>
        <a:p>
          <a:endParaRPr lang="en-IN"/>
        </a:p>
      </dgm:t>
    </dgm:pt>
    <dgm:pt modelId="{75780B17-52CA-42AC-98BC-445B144D22FC}">
      <dgm:prSet custT="1"/>
      <dgm:spPr/>
      <dgm:t>
        <a:bodyPr/>
        <a:lstStyle/>
        <a:p>
          <a:r>
            <a:rPr lang="en-US" sz="1600" dirty="0"/>
            <a:t> Advances in GPUs, massive datasets, and new ideas sparked renewed interest in deep learning in the 2000s.</a:t>
          </a:r>
          <a:endParaRPr lang="en-IN" sz="1600" dirty="0"/>
        </a:p>
      </dgm:t>
    </dgm:pt>
    <dgm:pt modelId="{1595414E-0800-4061-8FBA-0FDC23C7C237}" type="parTrans" cxnId="{FA99832A-95AD-4CD9-B254-0A7A71C543AE}">
      <dgm:prSet/>
      <dgm:spPr/>
      <dgm:t>
        <a:bodyPr/>
        <a:lstStyle/>
        <a:p>
          <a:endParaRPr lang="en-IN"/>
        </a:p>
      </dgm:t>
    </dgm:pt>
    <dgm:pt modelId="{334ED33A-551D-4F4F-A904-E8715390F79B}" type="sibTrans" cxnId="{FA99832A-95AD-4CD9-B254-0A7A71C543AE}">
      <dgm:prSet/>
      <dgm:spPr/>
      <dgm:t>
        <a:bodyPr/>
        <a:lstStyle/>
        <a:p>
          <a:endParaRPr lang="en-IN"/>
        </a:p>
      </dgm:t>
    </dgm:pt>
    <dgm:pt modelId="{98C97979-7C5E-4B39-AF81-C386C82E06F2}" type="pres">
      <dgm:prSet presAssocID="{045EEDBA-83B1-48C3-9233-123CD994DCFE}" presName="linearFlow" presStyleCnt="0">
        <dgm:presLayoutVars>
          <dgm:dir/>
          <dgm:animLvl val="lvl"/>
          <dgm:resizeHandles val="exact"/>
        </dgm:presLayoutVars>
      </dgm:prSet>
      <dgm:spPr/>
    </dgm:pt>
    <dgm:pt modelId="{0C282F2C-3E25-42D2-A026-7DEA86C7E7AC}" type="pres">
      <dgm:prSet presAssocID="{F7A287A2-56DA-4C10-92E0-79B7AA377D77}" presName="composite" presStyleCnt="0"/>
      <dgm:spPr/>
    </dgm:pt>
    <dgm:pt modelId="{2977D38F-1868-46D3-B087-29DCF9B48B38}" type="pres">
      <dgm:prSet presAssocID="{F7A287A2-56DA-4C10-92E0-79B7AA377D77}" presName="parentText" presStyleLbl="alignNode1" presStyleIdx="0" presStyleCnt="3">
        <dgm:presLayoutVars>
          <dgm:chMax val="1"/>
          <dgm:bulletEnabled val="1"/>
        </dgm:presLayoutVars>
      </dgm:prSet>
      <dgm:spPr/>
    </dgm:pt>
    <dgm:pt modelId="{2DC4E7F7-84EF-4432-BE26-B14FE53AC144}" type="pres">
      <dgm:prSet presAssocID="{F7A287A2-56DA-4C10-92E0-79B7AA377D77}" presName="descendantText" presStyleLbl="alignAcc1" presStyleIdx="0" presStyleCnt="3">
        <dgm:presLayoutVars>
          <dgm:bulletEnabled val="1"/>
        </dgm:presLayoutVars>
      </dgm:prSet>
      <dgm:spPr/>
    </dgm:pt>
    <dgm:pt modelId="{ACCFD774-8DEE-4911-A351-64B75108C6E9}" type="pres">
      <dgm:prSet presAssocID="{614F2FBB-15B3-4010-9FF2-45E910A886C0}" presName="sp" presStyleCnt="0"/>
      <dgm:spPr/>
    </dgm:pt>
    <dgm:pt modelId="{EB0F42DC-E46E-4804-9E3B-5430F8379BAB}" type="pres">
      <dgm:prSet presAssocID="{7C03A333-FF69-4BB7-B833-413679664B0F}" presName="composite" presStyleCnt="0"/>
      <dgm:spPr/>
    </dgm:pt>
    <dgm:pt modelId="{50089093-4F44-4B84-B3FB-CE12751DEDAE}" type="pres">
      <dgm:prSet presAssocID="{7C03A333-FF69-4BB7-B833-413679664B0F}" presName="parentText" presStyleLbl="alignNode1" presStyleIdx="1" presStyleCnt="3">
        <dgm:presLayoutVars>
          <dgm:chMax val="1"/>
          <dgm:bulletEnabled val="1"/>
        </dgm:presLayoutVars>
      </dgm:prSet>
      <dgm:spPr/>
    </dgm:pt>
    <dgm:pt modelId="{51D60B23-BADF-45E0-BA1C-3D3C1E0E8967}" type="pres">
      <dgm:prSet presAssocID="{7C03A333-FF69-4BB7-B833-413679664B0F}" presName="descendantText" presStyleLbl="alignAcc1" presStyleIdx="1" presStyleCnt="3">
        <dgm:presLayoutVars>
          <dgm:bulletEnabled val="1"/>
        </dgm:presLayoutVars>
      </dgm:prSet>
      <dgm:spPr/>
    </dgm:pt>
    <dgm:pt modelId="{8344C8FA-12BD-4A1A-A1F9-A60B0FBA9682}" type="pres">
      <dgm:prSet presAssocID="{E3C7722F-CB2D-4C70-8CA8-F78DA5478802}" presName="sp" presStyleCnt="0"/>
      <dgm:spPr/>
    </dgm:pt>
    <dgm:pt modelId="{67F14239-0A38-4B95-A393-D03190E86CFA}" type="pres">
      <dgm:prSet presAssocID="{A8CD2CB7-A864-4FF0-8921-CA2F233EA017}" presName="composite" presStyleCnt="0"/>
      <dgm:spPr/>
    </dgm:pt>
    <dgm:pt modelId="{09E91D9B-6D88-4E73-B857-D92A786D9DFD}" type="pres">
      <dgm:prSet presAssocID="{A8CD2CB7-A864-4FF0-8921-CA2F233EA017}" presName="parentText" presStyleLbl="alignNode1" presStyleIdx="2" presStyleCnt="3">
        <dgm:presLayoutVars>
          <dgm:chMax val="1"/>
          <dgm:bulletEnabled val="1"/>
        </dgm:presLayoutVars>
      </dgm:prSet>
      <dgm:spPr/>
    </dgm:pt>
    <dgm:pt modelId="{C84D9596-2170-4564-9B1B-C9D8255755CB}" type="pres">
      <dgm:prSet presAssocID="{A8CD2CB7-A864-4FF0-8921-CA2F233EA017}" presName="descendantText" presStyleLbl="alignAcc1" presStyleIdx="2" presStyleCnt="3">
        <dgm:presLayoutVars>
          <dgm:bulletEnabled val="1"/>
        </dgm:presLayoutVars>
      </dgm:prSet>
      <dgm:spPr/>
    </dgm:pt>
  </dgm:ptLst>
  <dgm:cxnLst>
    <dgm:cxn modelId="{9D6C4805-6800-4929-8A17-34AE48DC1C45}" type="presOf" srcId="{F7A287A2-56DA-4C10-92E0-79B7AA377D77}" destId="{2977D38F-1868-46D3-B087-29DCF9B48B38}" srcOrd="0" destOrd="0" presId="urn:microsoft.com/office/officeart/2005/8/layout/chevron2"/>
    <dgm:cxn modelId="{FA99832A-95AD-4CD9-B254-0A7A71C543AE}" srcId="{A8CD2CB7-A864-4FF0-8921-CA2F233EA017}" destId="{75780B17-52CA-42AC-98BC-445B144D22FC}" srcOrd="0" destOrd="0" parTransId="{1595414E-0800-4061-8FBA-0FDC23C7C237}" sibTransId="{334ED33A-551D-4F4F-A904-E8715390F79B}"/>
    <dgm:cxn modelId="{5A630D3B-84EB-493D-A0A6-EFE462DDE3D0}" type="presOf" srcId="{A8CD2CB7-A864-4FF0-8921-CA2F233EA017}" destId="{09E91D9B-6D88-4E73-B857-D92A786D9DFD}" srcOrd="0" destOrd="0" presId="urn:microsoft.com/office/officeart/2005/8/layout/chevron2"/>
    <dgm:cxn modelId="{AB3D365C-C178-456D-94CA-40FE2069B640}" srcId="{045EEDBA-83B1-48C3-9233-123CD994DCFE}" destId="{F7A287A2-56DA-4C10-92E0-79B7AA377D77}" srcOrd="0" destOrd="0" parTransId="{3AA6E2C3-B51A-4F94-A1B7-7A3A29909620}" sibTransId="{614F2FBB-15B3-4010-9FF2-45E910A886C0}"/>
    <dgm:cxn modelId="{A5439B71-95B5-4E45-834A-DE030230937D}" type="presOf" srcId="{8539737F-BD0A-4637-994E-696D8DAC300D}" destId="{51D60B23-BADF-45E0-BA1C-3D3C1E0E8967}" srcOrd="0" destOrd="0" presId="urn:microsoft.com/office/officeart/2005/8/layout/chevron2"/>
    <dgm:cxn modelId="{DA6A6F72-A306-4943-A75C-03BEC0B0B4A1}" srcId="{045EEDBA-83B1-48C3-9233-123CD994DCFE}" destId="{A8CD2CB7-A864-4FF0-8921-CA2F233EA017}" srcOrd="2" destOrd="0" parTransId="{C6781CC5-4A87-4084-ABA9-41A510EB4B97}" sibTransId="{DAA2453E-F2C4-491A-859F-C738C3904C42}"/>
    <dgm:cxn modelId="{11B30778-12D5-4D0D-B49A-8A1E15CF79BA}" type="presOf" srcId="{045EEDBA-83B1-48C3-9233-123CD994DCFE}" destId="{98C97979-7C5E-4B39-AF81-C386C82E06F2}" srcOrd="0" destOrd="0" presId="urn:microsoft.com/office/officeart/2005/8/layout/chevron2"/>
    <dgm:cxn modelId="{95093C8A-99D3-4FA5-B89A-819BCE0E96DF}" srcId="{045EEDBA-83B1-48C3-9233-123CD994DCFE}" destId="{7C03A333-FF69-4BB7-B833-413679664B0F}" srcOrd="1" destOrd="0" parTransId="{F5BEBF7A-6231-43E0-86D7-55FD18B76497}" sibTransId="{E3C7722F-CB2D-4C70-8CA8-F78DA5478802}"/>
    <dgm:cxn modelId="{241B28A4-C0CD-498A-AC54-1D342B60075B}" type="presOf" srcId="{AA02A659-F5A5-4094-974A-23BF64C0867F}" destId="{2DC4E7F7-84EF-4432-BE26-B14FE53AC144}" srcOrd="0" destOrd="0" presId="urn:microsoft.com/office/officeart/2005/8/layout/chevron2"/>
    <dgm:cxn modelId="{C374AED0-C674-493B-B379-8F5B5769B61E}" type="presOf" srcId="{7C03A333-FF69-4BB7-B833-413679664B0F}" destId="{50089093-4F44-4B84-B3FB-CE12751DEDAE}" srcOrd="0" destOrd="0" presId="urn:microsoft.com/office/officeart/2005/8/layout/chevron2"/>
    <dgm:cxn modelId="{CEFC7ED5-1F56-478A-A5FB-661E69103208}" type="presOf" srcId="{75780B17-52CA-42AC-98BC-445B144D22FC}" destId="{C84D9596-2170-4564-9B1B-C9D8255755CB}" srcOrd="0" destOrd="0" presId="urn:microsoft.com/office/officeart/2005/8/layout/chevron2"/>
    <dgm:cxn modelId="{F11468D6-81C9-4104-811A-ACE3B1803E12}" srcId="{7C03A333-FF69-4BB7-B833-413679664B0F}" destId="{8539737F-BD0A-4637-994E-696D8DAC300D}" srcOrd="0" destOrd="0" parTransId="{D24C7F52-06BC-436F-9B5A-969B189D6562}" sibTransId="{42A8D3C6-761A-465B-83AA-03FCA44C818F}"/>
    <dgm:cxn modelId="{284F70F6-AA9B-4B36-8421-D57001174B0A}" srcId="{F7A287A2-56DA-4C10-92E0-79B7AA377D77}" destId="{AA02A659-F5A5-4094-974A-23BF64C0867F}" srcOrd="0" destOrd="0" parTransId="{AA77698E-9CBD-4626-9DC7-01BB9B70EFC9}" sibTransId="{BCE65622-2DCC-400A-9A21-9CC0DC2EDD11}"/>
    <dgm:cxn modelId="{A3742DAC-8FB7-43BB-8D69-61A9B8E7163B}" type="presParOf" srcId="{98C97979-7C5E-4B39-AF81-C386C82E06F2}" destId="{0C282F2C-3E25-42D2-A026-7DEA86C7E7AC}" srcOrd="0" destOrd="0" presId="urn:microsoft.com/office/officeart/2005/8/layout/chevron2"/>
    <dgm:cxn modelId="{A27C3F4F-7F87-4A2F-B9DC-E20CDE676768}" type="presParOf" srcId="{0C282F2C-3E25-42D2-A026-7DEA86C7E7AC}" destId="{2977D38F-1868-46D3-B087-29DCF9B48B38}" srcOrd="0" destOrd="0" presId="urn:microsoft.com/office/officeart/2005/8/layout/chevron2"/>
    <dgm:cxn modelId="{2FC45E5C-5964-4919-8933-56499B848CF8}" type="presParOf" srcId="{0C282F2C-3E25-42D2-A026-7DEA86C7E7AC}" destId="{2DC4E7F7-84EF-4432-BE26-B14FE53AC144}" srcOrd="1" destOrd="0" presId="urn:microsoft.com/office/officeart/2005/8/layout/chevron2"/>
    <dgm:cxn modelId="{50A29038-C918-4E1C-AAFE-4781D5530144}" type="presParOf" srcId="{98C97979-7C5E-4B39-AF81-C386C82E06F2}" destId="{ACCFD774-8DEE-4911-A351-64B75108C6E9}" srcOrd="1" destOrd="0" presId="urn:microsoft.com/office/officeart/2005/8/layout/chevron2"/>
    <dgm:cxn modelId="{134278C2-7D46-49BF-B625-5582639BA8A0}" type="presParOf" srcId="{98C97979-7C5E-4B39-AF81-C386C82E06F2}" destId="{EB0F42DC-E46E-4804-9E3B-5430F8379BAB}" srcOrd="2" destOrd="0" presId="urn:microsoft.com/office/officeart/2005/8/layout/chevron2"/>
    <dgm:cxn modelId="{C45CE42E-88C6-49B3-8D94-46E9F3217395}" type="presParOf" srcId="{EB0F42DC-E46E-4804-9E3B-5430F8379BAB}" destId="{50089093-4F44-4B84-B3FB-CE12751DEDAE}" srcOrd="0" destOrd="0" presId="urn:microsoft.com/office/officeart/2005/8/layout/chevron2"/>
    <dgm:cxn modelId="{62840588-7FAA-48DF-AAC9-AA43912E38FF}" type="presParOf" srcId="{EB0F42DC-E46E-4804-9E3B-5430F8379BAB}" destId="{51D60B23-BADF-45E0-BA1C-3D3C1E0E8967}" srcOrd="1" destOrd="0" presId="urn:microsoft.com/office/officeart/2005/8/layout/chevron2"/>
    <dgm:cxn modelId="{A2FBBE3B-D6CB-4483-AE74-D213C5BC2B75}" type="presParOf" srcId="{98C97979-7C5E-4B39-AF81-C386C82E06F2}" destId="{8344C8FA-12BD-4A1A-A1F9-A60B0FBA9682}" srcOrd="3" destOrd="0" presId="urn:microsoft.com/office/officeart/2005/8/layout/chevron2"/>
    <dgm:cxn modelId="{B96BD992-EF4E-476B-8AFB-529560833C50}" type="presParOf" srcId="{98C97979-7C5E-4B39-AF81-C386C82E06F2}" destId="{67F14239-0A38-4B95-A393-D03190E86CFA}" srcOrd="4" destOrd="0" presId="urn:microsoft.com/office/officeart/2005/8/layout/chevron2"/>
    <dgm:cxn modelId="{19183F70-5BFD-457E-8F74-02B4BC713933}" type="presParOf" srcId="{67F14239-0A38-4B95-A393-D03190E86CFA}" destId="{09E91D9B-6D88-4E73-B857-D92A786D9DFD}" srcOrd="0" destOrd="0" presId="urn:microsoft.com/office/officeart/2005/8/layout/chevron2"/>
    <dgm:cxn modelId="{A59FBB55-49B4-4238-B5CC-20CE240B5589}" type="presParOf" srcId="{67F14239-0A38-4B95-A393-D03190E86CFA}" destId="{C84D9596-2170-4564-9B1B-C9D8255755C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0A76EC-43E8-484B-8022-96B99994774F}"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47EE18AD-CF7A-4A49-85BC-CF09BC576386}">
      <dgm:prSet phldrT="[Text]" custT="1"/>
      <dgm:spPr/>
      <dgm:t>
        <a:bodyPr/>
        <a:lstStyle/>
        <a:p>
          <a:r>
            <a:rPr lang="en-IN" sz="1800" dirty="0"/>
            <a:t>High Accuracy</a:t>
          </a:r>
        </a:p>
      </dgm:t>
    </dgm:pt>
    <dgm:pt modelId="{82CE0EA9-299E-4E3E-881A-228A96D23799}" type="parTrans" cxnId="{3C30D620-CFAB-408D-8F9A-86BED055D217}">
      <dgm:prSet/>
      <dgm:spPr/>
      <dgm:t>
        <a:bodyPr/>
        <a:lstStyle/>
        <a:p>
          <a:endParaRPr lang="en-IN"/>
        </a:p>
      </dgm:t>
    </dgm:pt>
    <dgm:pt modelId="{D97A2846-F9AD-4439-B177-418B5CEE8DC5}" type="sibTrans" cxnId="{3C30D620-CFAB-408D-8F9A-86BED055D217}">
      <dgm:prSet/>
      <dgm:spPr/>
      <dgm:t>
        <a:bodyPr/>
        <a:lstStyle/>
        <a:p>
          <a:endParaRPr lang="en-IN"/>
        </a:p>
      </dgm:t>
    </dgm:pt>
    <dgm:pt modelId="{6245ADAB-004E-467B-9192-A66D1A9C686F}">
      <dgm:prSet custT="1"/>
      <dgm:spPr/>
      <dgm:t>
        <a:bodyPr/>
        <a:lstStyle/>
        <a:p>
          <a:r>
            <a:rPr lang="en-IN" sz="1600" dirty="0"/>
            <a:t>Deep learning achieves state-of-the-art performance in complex tasks, such as image recognition.</a:t>
          </a:r>
        </a:p>
      </dgm:t>
    </dgm:pt>
    <dgm:pt modelId="{68C5A7DE-0B91-4EE9-9C0E-67E593171661}" type="parTrans" cxnId="{2C5EAE08-0A52-4D93-A606-64EC45FB6434}">
      <dgm:prSet/>
      <dgm:spPr/>
      <dgm:t>
        <a:bodyPr/>
        <a:lstStyle/>
        <a:p>
          <a:endParaRPr lang="en-IN"/>
        </a:p>
      </dgm:t>
    </dgm:pt>
    <dgm:pt modelId="{A4D39852-2548-4911-B3DF-D2F78A7C0DFD}" type="sibTrans" cxnId="{2C5EAE08-0A52-4D93-A606-64EC45FB6434}">
      <dgm:prSet/>
      <dgm:spPr/>
      <dgm:t>
        <a:bodyPr/>
        <a:lstStyle/>
        <a:p>
          <a:endParaRPr lang="en-IN"/>
        </a:p>
      </dgm:t>
    </dgm:pt>
    <dgm:pt modelId="{8ACDEE19-E8EF-4815-8777-12EEDF248611}">
      <dgm:prSet custT="1"/>
      <dgm:spPr/>
      <dgm:t>
        <a:bodyPr/>
        <a:lstStyle/>
        <a:p>
          <a:r>
            <a:rPr lang="en-IN" sz="1800" dirty="0"/>
            <a:t>Versatility</a:t>
          </a:r>
        </a:p>
      </dgm:t>
    </dgm:pt>
    <dgm:pt modelId="{FDB89820-6AC5-42D0-ADAB-CDEC9378D4A1}" type="parTrans" cxnId="{7A858CDD-AE85-489F-8F2D-627CD1B5A22F}">
      <dgm:prSet/>
      <dgm:spPr/>
      <dgm:t>
        <a:bodyPr/>
        <a:lstStyle/>
        <a:p>
          <a:endParaRPr lang="en-IN"/>
        </a:p>
      </dgm:t>
    </dgm:pt>
    <dgm:pt modelId="{E71A3854-4FE1-4196-AE37-022BA0A65641}" type="sibTrans" cxnId="{7A858CDD-AE85-489F-8F2D-627CD1B5A22F}">
      <dgm:prSet/>
      <dgm:spPr/>
      <dgm:t>
        <a:bodyPr/>
        <a:lstStyle/>
        <a:p>
          <a:endParaRPr lang="en-IN"/>
        </a:p>
      </dgm:t>
    </dgm:pt>
    <dgm:pt modelId="{C353A324-6BFB-4607-869D-037CEA77AA61}">
      <dgm:prSet custT="1"/>
      <dgm:spPr/>
      <dgm:t>
        <a:bodyPr/>
        <a:lstStyle/>
        <a:p>
          <a:r>
            <a:rPr lang="en-IN" sz="1600" dirty="0"/>
            <a:t>Deep learning is applicable across various domains, including natural language processing, healthcare, and self-driving cars.</a:t>
          </a:r>
        </a:p>
      </dgm:t>
    </dgm:pt>
    <dgm:pt modelId="{3CC70E95-2BD6-4276-B6F5-0CDE3225D66D}" type="parTrans" cxnId="{EB7707C8-6178-4AE2-BFAF-3554523B87C6}">
      <dgm:prSet/>
      <dgm:spPr/>
      <dgm:t>
        <a:bodyPr/>
        <a:lstStyle/>
        <a:p>
          <a:endParaRPr lang="en-IN"/>
        </a:p>
      </dgm:t>
    </dgm:pt>
    <dgm:pt modelId="{2654018D-8AC0-4A71-B78A-1B0BCBA9A46E}" type="sibTrans" cxnId="{EB7707C8-6178-4AE2-BFAF-3554523B87C6}">
      <dgm:prSet/>
      <dgm:spPr/>
      <dgm:t>
        <a:bodyPr/>
        <a:lstStyle/>
        <a:p>
          <a:endParaRPr lang="en-IN"/>
        </a:p>
      </dgm:t>
    </dgm:pt>
    <dgm:pt modelId="{F0E02EA2-3816-442D-BD3E-65383DD43ECD}">
      <dgm:prSet custT="1"/>
      <dgm:spPr/>
      <dgm:t>
        <a:bodyPr/>
        <a:lstStyle/>
        <a:p>
          <a:r>
            <a:rPr lang="en-IN" sz="1800" dirty="0"/>
            <a:t>Automation</a:t>
          </a:r>
        </a:p>
      </dgm:t>
    </dgm:pt>
    <dgm:pt modelId="{AEB061B1-A5B4-4219-BD0D-6D09AE0BC6A3}" type="parTrans" cxnId="{88B1F8FC-2758-4199-9FA4-8CB5C028159D}">
      <dgm:prSet/>
      <dgm:spPr/>
      <dgm:t>
        <a:bodyPr/>
        <a:lstStyle/>
        <a:p>
          <a:endParaRPr lang="en-IN"/>
        </a:p>
      </dgm:t>
    </dgm:pt>
    <dgm:pt modelId="{39324C69-5647-450D-B95C-D1EA33C814C2}" type="sibTrans" cxnId="{88B1F8FC-2758-4199-9FA4-8CB5C028159D}">
      <dgm:prSet/>
      <dgm:spPr/>
      <dgm:t>
        <a:bodyPr/>
        <a:lstStyle/>
        <a:p>
          <a:endParaRPr lang="en-IN"/>
        </a:p>
      </dgm:t>
    </dgm:pt>
    <dgm:pt modelId="{5D607837-0994-4300-A0EE-E89FE1B05F8A}">
      <dgm:prSet custT="1"/>
      <dgm:spPr/>
      <dgm:t>
        <a:bodyPr/>
        <a:lstStyle/>
        <a:p>
          <a:r>
            <a:rPr lang="en-US" sz="1600" dirty="0"/>
            <a:t>Deep learning automates feature learning, minimizing human </a:t>
          </a:r>
          <a:r>
            <a:rPr lang="en-IN" sz="1600" dirty="0"/>
            <a:t>intervention.</a:t>
          </a:r>
        </a:p>
      </dgm:t>
    </dgm:pt>
    <dgm:pt modelId="{5FA47F27-C33F-4FAF-995B-A8344294F670}" type="parTrans" cxnId="{9F928861-F1A5-41AC-8B4D-8B25ED5253FF}">
      <dgm:prSet/>
      <dgm:spPr/>
      <dgm:t>
        <a:bodyPr/>
        <a:lstStyle/>
        <a:p>
          <a:endParaRPr lang="en-IN"/>
        </a:p>
      </dgm:t>
    </dgm:pt>
    <dgm:pt modelId="{CE447F6E-5309-4538-A22D-A1EDE6BA7D79}" type="sibTrans" cxnId="{9F928861-F1A5-41AC-8B4D-8B25ED5253FF}">
      <dgm:prSet/>
      <dgm:spPr/>
      <dgm:t>
        <a:bodyPr/>
        <a:lstStyle/>
        <a:p>
          <a:endParaRPr lang="en-IN"/>
        </a:p>
      </dgm:t>
    </dgm:pt>
    <dgm:pt modelId="{3EF35E7B-A73B-4549-9E30-B069DF179E1D}" type="pres">
      <dgm:prSet presAssocID="{8A0A76EC-43E8-484B-8022-96B99994774F}" presName="Name0" presStyleCnt="0">
        <dgm:presLayoutVars>
          <dgm:dir/>
          <dgm:animLvl val="lvl"/>
          <dgm:resizeHandles val="exact"/>
        </dgm:presLayoutVars>
      </dgm:prSet>
      <dgm:spPr/>
    </dgm:pt>
    <dgm:pt modelId="{CFA86972-A78A-41CB-A6B7-0B3AB882353E}" type="pres">
      <dgm:prSet presAssocID="{47EE18AD-CF7A-4A49-85BC-CF09BC576386}" presName="composite" presStyleCnt="0"/>
      <dgm:spPr/>
    </dgm:pt>
    <dgm:pt modelId="{AE115A5F-01D0-474B-B731-BAEB54513B1A}" type="pres">
      <dgm:prSet presAssocID="{47EE18AD-CF7A-4A49-85BC-CF09BC576386}" presName="parTx" presStyleLbl="alignNode1" presStyleIdx="0" presStyleCnt="3">
        <dgm:presLayoutVars>
          <dgm:chMax val="0"/>
          <dgm:chPref val="0"/>
          <dgm:bulletEnabled val="1"/>
        </dgm:presLayoutVars>
      </dgm:prSet>
      <dgm:spPr/>
    </dgm:pt>
    <dgm:pt modelId="{0379E9F2-6245-41C3-90CC-BD88B7172439}" type="pres">
      <dgm:prSet presAssocID="{47EE18AD-CF7A-4A49-85BC-CF09BC576386}" presName="desTx" presStyleLbl="alignAccFollowNode1" presStyleIdx="0" presStyleCnt="3">
        <dgm:presLayoutVars>
          <dgm:bulletEnabled val="1"/>
        </dgm:presLayoutVars>
      </dgm:prSet>
      <dgm:spPr/>
    </dgm:pt>
    <dgm:pt modelId="{3952EB7F-12C8-445B-A344-3A152D96938D}" type="pres">
      <dgm:prSet presAssocID="{D97A2846-F9AD-4439-B177-418B5CEE8DC5}" presName="space" presStyleCnt="0"/>
      <dgm:spPr/>
    </dgm:pt>
    <dgm:pt modelId="{561FD795-229B-46F1-AADB-0F5C68B2B4B5}" type="pres">
      <dgm:prSet presAssocID="{8ACDEE19-E8EF-4815-8777-12EEDF248611}" presName="composite" presStyleCnt="0"/>
      <dgm:spPr/>
    </dgm:pt>
    <dgm:pt modelId="{4517C072-5950-45FC-8262-2854EDE31027}" type="pres">
      <dgm:prSet presAssocID="{8ACDEE19-E8EF-4815-8777-12EEDF248611}" presName="parTx" presStyleLbl="alignNode1" presStyleIdx="1" presStyleCnt="3">
        <dgm:presLayoutVars>
          <dgm:chMax val="0"/>
          <dgm:chPref val="0"/>
          <dgm:bulletEnabled val="1"/>
        </dgm:presLayoutVars>
      </dgm:prSet>
      <dgm:spPr/>
    </dgm:pt>
    <dgm:pt modelId="{878D927A-5450-4395-8210-FE9A2B24B1F0}" type="pres">
      <dgm:prSet presAssocID="{8ACDEE19-E8EF-4815-8777-12EEDF248611}" presName="desTx" presStyleLbl="alignAccFollowNode1" presStyleIdx="1" presStyleCnt="3">
        <dgm:presLayoutVars>
          <dgm:bulletEnabled val="1"/>
        </dgm:presLayoutVars>
      </dgm:prSet>
      <dgm:spPr/>
    </dgm:pt>
    <dgm:pt modelId="{D4743556-77CC-42C6-AB55-6EE15ED98FCF}" type="pres">
      <dgm:prSet presAssocID="{E71A3854-4FE1-4196-AE37-022BA0A65641}" presName="space" presStyleCnt="0"/>
      <dgm:spPr/>
    </dgm:pt>
    <dgm:pt modelId="{2F178E6A-5C82-422F-9A91-7D328CD33671}" type="pres">
      <dgm:prSet presAssocID="{F0E02EA2-3816-442D-BD3E-65383DD43ECD}" presName="composite" presStyleCnt="0"/>
      <dgm:spPr/>
    </dgm:pt>
    <dgm:pt modelId="{6FDECBFC-CAFE-4D00-AB5A-25647908BB1A}" type="pres">
      <dgm:prSet presAssocID="{F0E02EA2-3816-442D-BD3E-65383DD43ECD}" presName="parTx" presStyleLbl="alignNode1" presStyleIdx="2" presStyleCnt="3">
        <dgm:presLayoutVars>
          <dgm:chMax val="0"/>
          <dgm:chPref val="0"/>
          <dgm:bulletEnabled val="1"/>
        </dgm:presLayoutVars>
      </dgm:prSet>
      <dgm:spPr/>
    </dgm:pt>
    <dgm:pt modelId="{FCC6AD2E-20EA-4E6C-B923-5D3398A9D431}" type="pres">
      <dgm:prSet presAssocID="{F0E02EA2-3816-442D-BD3E-65383DD43ECD}" presName="desTx" presStyleLbl="alignAccFollowNode1" presStyleIdx="2" presStyleCnt="3">
        <dgm:presLayoutVars>
          <dgm:bulletEnabled val="1"/>
        </dgm:presLayoutVars>
      </dgm:prSet>
      <dgm:spPr/>
    </dgm:pt>
  </dgm:ptLst>
  <dgm:cxnLst>
    <dgm:cxn modelId="{2C5EAE08-0A52-4D93-A606-64EC45FB6434}" srcId="{47EE18AD-CF7A-4A49-85BC-CF09BC576386}" destId="{6245ADAB-004E-467B-9192-A66D1A9C686F}" srcOrd="0" destOrd="0" parTransId="{68C5A7DE-0B91-4EE9-9C0E-67E593171661}" sibTransId="{A4D39852-2548-4911-B3DF-D2F78A7C0DFD}"/>
    <dgm:cxn modelId="{3C30D620-CFAB-408D-8F9A-86BED055D217}" srcId="{8A0A76EC-43E8-484B-8022-96B99994774F}" destId="{47EE18AD-CF7A-4A49-85BC-CF09BC576386}" srcOrd="0" destOrd="0" parTransId="{82CE0EA9-299E-4E3E-881A-228A96D23799}" sibTransId="{D97A2846-F9AD-4439-B177-418B5CEE8DC5}"/>
    <dgm:cxn modelId="{9F928861-F1A5-41AC-8B4D-8B25ED5253FF}" srcId="{F0E02EA2-3816-442D-BD3E-65383DD43ECD}" destId="{5D607837-0994-4300-A0EE-E89FE1B05F8A}" srcOrd="0" destOrd="0" parTransId="{5FA47F27-C33F-4FAF-995B-A8344294F670}" sibTransId="{CE447F6E-5309-4538-A22D-A1EDE6BA7D79}"/>
    <dgm:cxn modelId="{251AD046-E932-4EA2-B814-EF6AED124DD1}" type="presOf" srcId="{8ACDEE19-E8EF-4815-8777-12EEDF248611}" destId="{4517C072-5950-45FC-8262-2854EDE31027}" srcOrd="0" destOrd="0" presId="urn:microsoft.com/office/officeart/2005/8/layout/hList1"/>
    <dgm:cxn modelId="{4F0B0D56-B67B-42D9-AA0D-8D23F138E101}" type="presOf" srcId="{6245ADAB-004E-467B-9192-A66D1A9C686F}" destId="{0379E9F2-6245-41C3-90CC-BD88B7172439}" srcOrd="0" destOrd="0" presId="urn:microsoft.com/office/officeart/2005/8/layout/hList1"/>
    <dgm:cxn modelId="{93CA3889-02EB-4E57-BE79-19835CC4A234}" type="presOf" srcId="{47EE18AD-CF7A-4A49-85BC-CF09BC576386}" destId="{AE115A5F-01D0-474B-B731-BAEB54513B1A}" srcOrd="0" destOrd="0" presId="urn:microsoft.com/office/officeart/2005/8/layout/hList1"/>
    <dgm:cxn modelId="{D086018A-FBAA-417B-BA8A-3EA6F75A830F}" type="presOf" srcId="{C353A324-6BFB-4607-869D-037CEA77AA61}" destId="{878D927A-5450-4395-8210-FE9A2B24B1F0}" srcOrd="0" destOrd="0" presId="urn:microsoft.com/office/officeart/2005/8/layout/hList1"/>
    <dgm:cxn modelId="{A46C6791-3B3A-4A45-9233-C7546B177EC4}" type="presOf" srcId="{F0E02EA2-3816-442D-BD3E-65383DD43ECD}" destId="{6FDECBFC-CAFE-4D00-AB5A-25647908BB1A}" srcOrd="0" destOrd="0" presId="urn:microsoft.com/office/officeart/2005/8/layout/hList1"/>
    <dgm:cxn modelId="{FB8C02AE-7716-40C0-AD4B-B996FD891310}" type="presOf" srcId="{8A0A76EC-43E8-484B-8022-96B99994774F}" destId="{3EF35E7B-A73B-4549-9E30-B069DF179E1D}" srcOrd="0" destOrd="0" presId="urn:microsoft.com/office/officeart/2005/8/layout/hList1"/>
    <dgm:cxn modelId="{EB7707C8-6178-4AE2-BFAF-3554523B87C6}" srcId="{8ACDEE19-E8EF-4815-8777-12EEDF248611}" destId="{C353A324-6BFB-4607-869D-037CEA77AA61}" srcOrd="0" destOrd="0" parTransId="{3CC70E95-2BD6-4276-B6F5-0CDE3225D66D}" sibTransId="{2654018D-8AC0-4A71-B78A-1B0BCBA9A46E}"/>
    <dgm:cxn modelId="{1DCDDECB-A283-455E-A0EF-15C1D513ACC7}" type="presOf" srcId="{5D607837-0994-4300-A0EE-E89FE1B05F8A}" destId="{FCC6AD2E-20EA-4E6C-B923-5D3398A9D431}" srcOrd="0" destOrd="0" presId="urn:microsoft.com/office/officeart/2005/8/layout/hList1"/>
    <dgm:cxn modelId="{7A858CDD-AE85-489F-8F2D-627CD1B5A22F}" srcId="{8A0A76EC-43E8-484B-8022-96B99994774F}" destId="{8ACDEE19-E8EF-4815-8777-12EEDF248611}" srcOrd="1" destOrd="0" parTransId="{FDB89820-6AC5-42D0-ADAB-CDEC9378D4A1}" sibTransId="{E71A3854-4FE1-4196-AE37-022BA0A65641}"/>
    <dgm:cxn modelId="{88B1F8FC-2758-4199-9FA4-8CB5C028159D}" srcId="{8A0A76EC-43E8-484B-8022-96B99994774F}" destId="{F0E02EA2-3816-442D-BD3E-65383DD43ECD}" srcOrd="2" destOrd="0" parTransId="{AEB061B1-A5B4-4219-BD0D-6D09AE0BC6A3}" sibTransId="{39324C69-5647-450D-B95C-D1EA33C814C2}"/>
    <dgm:cxn modelId="{2F295FAA-562A-486E-90A1-57BF8042C135}" type="presParOf" srcId="{3EF35E7B-A73B-4549-9E30-B069DF179E1D}" destId="{CFA86972-A78A-41CB-A6B7-0B3AB882353E}" srcOrd="0" destOrd="0" presId="urn:microsoft.com/office/officeart/2005/8/layout/hList1"/>
    <dgm:cxn modelId="{05C22926-00A2-46E2-B5A5-AD6B6179A453}" type="presParOf" srcId="{CFA86972-A78A-41CB-A6B7-0B3AB882353E}" destId="{AE115A5F-01D0-474B-B731-BAEB54513B1A}" srcOrd="0" destOrd="0" presId="urn:microsoft.com/office/officeart/2005/8/layout/hList1"/>
    <dgm:cxn modelId="{5A08B430-C3FC-4A07-ACAF-9C7CC915B53E}" type="presParOf" srcId="{CFA86972-A78A-41CB-A6B7-0B3AB882353E}" destId="{0379E9F2-6245-41C3-90CC-BD88B7172439}" srcOrd="1" destOrd="0" presId="urn:microsoft.com/office/officeart/2005/8/layout/hList1"/>
    <dgm:cxn modelId="{A7A99713-F2B7-4FC7-946D-9E633F193FAE}" type="presParOf" srcId="{3EF35E7B-A73B-4549-9E30-B069DF179E1D}" destId="{3952EB7F-12C8-445B-A344-3A152D96938D}" srcOrd="1" destOrd="0" presId="urn:microsoft.com/office/officeart/2005/8/layout/hList1"/>
    <dgm:cxn modelId="{89C4E8D7-6416-4607-AFD5-06AED0B5548B}" type="presParOf" srcId="{3EF35E7B-A73B-4549-9E30-B069DF179E1D}" destId="{561FD795-229B-46F1-AADB-0F5C68B2B4B5}" srcOrd="2" destOrd="0" presId="urn:microsoft.com/office/officeart/2005/8/layout/hList1"/>
    <dgm:cxn modelId="{13E34B2D-9F0E-481C-A68E-13CBF5EF1A4D}" type="presParOf" srcId="{561FD795-229B-46F1-AADB-0F5C68B2B4B5}" destId="{4517C072-5950-45FC-8262-2854EDE31027}" srcOrd="0" destOrd="0" presId="urn:microsoft.com/office/officeart/2005/8/layout/hList1"/>
    <dgm:cxn modelId="{05A11FF6-033C-4E6E-A80B-36C37EE975B0}" type="presParOf" srcId="{561FD795-229B-46F1-AADB-0F5C68B2B4B5}" destId="{878D927A-5450-4395-8210-FE9A2B24B1F0}" srcOrd="1" destOrd="0" presId="urn:microsoft.com/office/officeart/2005/8/layout/hList1"/>
    <dgm:cxn modelId="{62A4131E-47A8-4D7C-A350-F0E0813C85AC}" type="presParOf" srcId="{3EF35E7B-A73B-4549-9E30-B069DF179E1D}" destId="{D4743556-77CC-42C6-AB55-6EE15ED98FCF}" srcOrd="3" destOrd="0" presId="urn:microsoft.com/office/officeart/2005/8/layout/hList1"/>
    <dgm:cxn modelId="{E2AE266C-3A94-482E-85EE-CD209E877382}" type="presParOf" srcId="{3EF35E7B-A73B-4549-9E30-B069DF179E1D}" destId="{2F178E6A-5C82-422F-9A91-7D328CD33671}" srcOrd="4" destOrd="0" presId="urn:microsoft.com/office/officeart/2005/8/layout/hList1"/>
    <dgm:cxn modelId="{EBCD4AEA-2D89-4208-9C74-7352AA32BBC5}" type="presParOf" srcId="{2F178E6A-5C82-422F-9A91-7D328CD33671}" destId="{6FDECBFC-CAFE-4D00-AB5A-25647908BB1A}" srcOrd="0" destOrd="0" presId="urn:microsoft.com/office/officeart/2005/8/layout/hList1"/>
    <dgm:cxn modelId="{F6A82296-7F2D-489A-95A2-8E18CA1B8E97}" type="presParOf" srcId="{2F178E6A-5C82-422F-9A91-7D328CD33671}" destId="{FCC6AD2E-20EA-4E6C-B923-5D3398A9D43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EDC4387-50D5-4E29-8C28-F6D208F34D3A}"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7EDF03D0-C14C-4CC1-B4B6-29F3AC6A3ED3}">
      <dgm:prSet phldrT="[Text]" custT="1"/>
      <dgm:spPr/>
      <dgm:t>
        <a:bodyPr/>
        <a:lstStyle/>
        <a:p>
          <a:r>
            <a:rPr lang="en-IN" sz="1600" dirty="0"/>
            <a:t>1</a:t>
          </a:r>
        </a:p>
      </dgm:t>
    </dgm:pt>
    <dgm:pt modelId="{9CA5F958-7610-4FED-9524-8ED4DE4BE4F7}" type="parTrans" cxnId="{3EF76E94-C285-45C9-A0A8-CCD3065D8EA7}">
      <dgm:prSet/>
      <dgm:spPr/>
      <dgm:t>
        <a:bodyPr/>
        <a:lstStyle/>
        <a:p>
          <a:endParaRPr lang="en-IN"/>
        </a:p>
      </dgm:t>
    </dgm:pt>
    <dgm:pt modelId="{BEAE48B0-7F74-4908-9F4C-117FC119A14C}" type="sibTrans" cxnId="{3EF76E94-C285-45C9-A0A8-CCD3065D8EA7}">
      <dgm:prSet/>
      <dgm:spPr/>
      <dgm:t>
        <a:bodyPr/>
        <a:lstStyle/>
        <a:p>
          <a:endParaRPr lang="en-IN"/>
        </a:p>
      </dgm:t>
    </dgm:pt>
    <dgm:pt modelId="{145C857E-1981-4281-922C-806E90CA2A1D}">
      <dgm:prSet custT="1"/>
      <dgm:spPr/>
      <dgm:t>
        <a:bodyPr/>
        <a:lstStyle/>
        <a:p>
          <a:r>
            <a:rPr lang="en-IN" sz="1600" b="1" dirty="0"/>
            <a:t>Neurons</a:t>
          </a:r>
          <a:br>
            <a:rPr lang="en-IN" sz="1600" dirty="0"/>
          </a:br>
          <a:r>
            <a:rPr lang="en-US" sz="1600" dirty="0"/>
            <a:t>The basic building blocks of neural networks, responsible for processing and transforming data.</a:t>
          </a:r>
          <a:endParaRPr lang="en-IN" sz="1600" dirty="0"/>
        </a:p>
      </dgm:t>
    </dgm:pt>
    <dgm:pt modelId="{DAD98BB1-C4F6-4F77-BCA5-FCFA1FC5A2BA}" type="parTrans" cxnId="{247B628E-9CB8-4E39-8809-CDDD0F4AE64B}">
      <dgm:prSet/>
      <dgm:spPr/>
      <dgm:t>
        <a:bodyPr/>
        <a:lstStyle/>
        <a:p>
          <a:endParaRPr lang="en-IN"/>
        </a:p>
      </dgm:t>
    </dgm:pt>
    <dgm:pt modelId="{03955D3C-3300-41C2-A6D7-E471938ABBF5}" type="sibTrans" cxnId="{247B628E-9CB8-4E39-8809-CDDD0F4AE64B}">
      <dgm:prSet/>
      <dgm:spPr/>
      <dgm:t>
        <a:bodyPr/>
        <a:lstStyle/>
        <a:p>
          <a:endParaRPr lang="en-IN"/>
        </a:p>
      </dgm:t>
    </dgm:pt>
    <dgm:pt modelId="{5468FA2D-9C0B-4BC4-8AD9-E93A0A75DD5D}">
      <dgm:prSet custT="1"/>
      <dgm:spPr/>
      <dgm:t>
        <a:bodyPr/>
        <a:lstStyle/>
        <a:p>
          <a:r>
            <a:rPr lang="en-IN" sz="1600" dirty="0"/>
            <a:t>2</a:t>
          </a:r>
        </a:p>
      </dgm:t>
    </dgm:pt>
    <dgm:pt modelId="{6B90CFA8-6AA6-46B7-87E8-5BED942121B4}" type="parTrans" cxnId="{40C9A42D-665D-4F15-A03D-8B9BF15D7032}">
      <dgm:prSet/>
      <dgm:spPr/>
      <dgm:t>
        <a:bodyPr/>
        <a:lstStyle/>
        <a:p>
          <a:endParaRPr lang="en-IN"/>
        </a:p>
      </dgm:t>
    </dgm:pt>
    <dgm:pt modelId="{E250AA64-873A-4970-9144-F45A60501705}" type="sibTrans" cxnId="{40C9A42D-665D-4F15-A03D-8B9BF15D7032}">
      <dgm:prSet/>
      <dgm:spPr/>
      <dgm:t>
        <a:bodyPr/>
        <a:lstStyle/>
        <a:p>
          <a:endParaRPr lang="en-IN"/>
        </a:p>
      </dgm:t>
    </dgm:pt>
    <dgm:pt modelId="{7891F189-7FFF-4F32-A5E9-D08ABBCB2E8F}">
      <dgm:prSet custT="1"/>
      <dgm:spPr/>
      <dgm:t>
        <a:bodyPr/>
        <a:lstStyle/>
        <a:p>
          <a:r>
            <a:rPr lang="en-IN" sz="1600" b="1" dirty="0"/>
            <a:t>Layers</a:t>
          </a:r>
          <a:br>
            <a:rPr lang="en-IN" sz="1600" dirty="0"/>
          </a:br>
          <a:r>
            <a:rPr lang="en-US" sz="1600" dirty="0"/>
            <a:t>Groups of neurons that work together to process data </a:t>
          </a:r>
          <a:r>
            <a:rPr lang="en-IN" sz="1600" dirty="0"/>
            <a:t>and extract patterns.</a:t>
          </a:r>
        </a:p>
      </dgm:t>
    </dgm:pt>
    <dgm:pt modelId="{47D69DA1-7E2B-4ED9-8329-EBF7337EE986}" type="parTrans" cxnId="{5E49FC03-08E7-42D6-85C9-FB6EE6C65919}">
      <dgm:prSet/>
      <dgm:spPr/>
      <dgm:t>
        <a:bodyPr/>
        <a:lstStyle/>
        <a:p>
          <a:endParaRPr lang="en-IN"/>
        </a:p>
      </dgm:t>
    </dgm:pt>
    <dgm:pt modelId="{A522A881-69F2-4419-9733-219DD54820DC}" type="sibTrans" cxnId="{5E49FC03-08E7-42D6-85C9-FB6EE6C65919}">
      <dgm:prSet/>
      <dgm:spPr/>
      <dgm:t>
        <a:bodyPr/>
        <a:lstStyle/>
        <a:p>
          <a:endParaRPr lang="en-IN"/>
        </a:p>
      </dgm:t>
    </dgm:pt>
    <dgm:pt modelId="{3A3AC952-51AB-4B0F-9A4B-FD15E804F1FF}">
      <dgm:prSet custT="1"/>
      <dgm:spPr/>
      <dgm:t>
        <a:bodyPr/>
        <a:lstStyle/>
        <a:p>
          <a:r>
            <a:rPr lang="en-IN" sz="1600" dirty="0"/>
            <a:t>3</a:t>
          </a:r>
        </a:p>
      </dgm:t>
    </dgm:pt>
    <dgm:pt modelId="{C40AB834-3DC0-4A80-8C55-CFBD6B055644}" type="parTrans" cxnId="{F4227D10-C969-495A-A736-21CF0D551626}">
      <dgm:prSet/>
      <dgm:spPr/>
      <dgm:t>
        <a:bodyPr/>
        <a:lstStyle/>
        <a:p>
          <a:endParaRPr lang="en-IN"/>
        </a:p>
      </dgm:t>
    </dgm:pt>
    <dgm:pt modelId="{B9753D9F-594B-4998-B923-4DAD4B386EF9}" type="sibTrans" cxnId="{F4227D10-C969-495A-A736-21CF0D551626}">
      <dgm:prSet/>
      <dgm:spPr/>
      <dgm:t>
        <a:bodyPr/>
        <a:lstStyle/>
        <a:p>
          <a:endParaRPr lang="en-IN"/>
        </a:p>
      </dgm:t>
    </dgm:pt>
    <dgm:pt modelId="{AE5EAEF6-C536-47D3-9756-DB9695A7D3E2}">
      <dgm:prSet custT="1"/>
      <dgm:spPr/>
      <dgm:t>
        <a:bodyPr/>
        <a:lstStyle/>
        <a:p>
          <a:r>
            <a:rPr lang="en-IN" sz="1600" b="1" dirty="0"/>
            <a:t>Activation Functions</a:t>
          </a:r>
          <a:br>
            <a:rPr lang="en-IN" sz="1600" dirty="0"/>
          </a:br>
          <a:r>
            <a:rPr lang="en-US" sz="1600" dirty="0"/>
            <a:t>Introduce non-linearity to the model, enabling it to learn </a:t>
          </a:r>
          <a:r>
            <a:rPr lang="en-IN" sz="1600" dirty="0"/>
            <a:t>complex relationships.</a:t>
          </a:r>
        </a:p>
      </dgm:t>
    </dgm:pt>
    <dgm:pt modelId="{258E0870-578C-49DD-9740-C54F6FAB9E95}" type="parTrans" cxnId="{DFB619A7-CEA6-4A80-8E7F-9E593A14CBDA}">
      <dgm:prSet/>
      <dgm:spPr/>
      <dgm:t>
        <a:bodyPr/>
        <a:lstStyle/>
        <a:p>
          <a:endParaRPr lang="en-IN"/>
        </a:p>
      </dgm:t>
    </dgm:pt>
    <dgm:pt modelId="{774A6A96-C18B-4365-8263-98D605189CC6}" type="sibTrans" cxnId="{DFB619A7-CEA6-4A80-8E7F-9E593A14CBDA}">
      <dgm:prSet/>
      <dgm:spPr/>
      <dgm:t>
        <a:bodyPr/>
        <a:lstStyle/>
        <a:p>
          <a:endParaRPr lang="en-IN"/>
        </a:p>
      </dgm:t>
    </dgm:pt>
    <dgm:pt modelId="{7B95E45F-798D-4D4F-8ECB-FD841440C368}" type="pres">
      <dgm:prSet presAssocID="{5EDC4387-50D5-4E29-8C28-F6D208F34D3A}" presName="linearFlow" presStyleCnt="0">
        <dgm:presLayoutVars>
          <dgm:dir/>
          <dgm:animLvl val="lvl"/>
          <dgm:resizeHandles val="exact"/>
        </dgm:presLayoutVars>
      </dgm:prSet>
      <dgm:spPr/>
    </dgm:pt>
    <dgm:pt modelId="{AAFD3327-0D55-4502-801B-D887866F6618}" type="pres">
      <dgm:prSet presAssocID="{7EDF03D0-C14C-4CC1-B4B6-29F3AC6A3ED3}" presName="composite" presStyleCnt="0"/>
      <dgm:spPr/>
    </dgm:pt>
    <dgm:pt modelId="{E8E857A8-BC67-4E44-8008-3E1EC12BF889}" type="pres">
      <dgm:prSet presAssocID="{7EDF03D0-C14C-4CC1-B4B6-29F3AC6A3ED3}" presName="parentText" presStyleLbl="alignNode1" presStyleIdx="0" presStyleCnt="3">
        <dgm:presLayoutVars>
          <dgm:chMax val="1"/>
          <dgm:bulletEnabled val="1"/>
        </dgm:presLayoutVars>
      </dgm:prSet>
      <dgm:spPr/>
    </dgm:pt>
    <dgm:pt modelId="{4F6006BA-78A5-4DE9-83E9-BCAA3BDFF47D}" type="pres">
      <dgm:prSet presAssocID="{7EDF03D0-C14C-4CC1-B4B6-29F3AC6A3ED3}" presName="descendantText" presStyleLbl="alignAcc1" presStyleIdx="0" presStyleCnt="3">
        <dgm:presLayoutVars>
          <dgm:bulletEnabled val="1"/>
        </dgm:presLayoutVars>
      </dgm:prSet>
      <dgm:spPr/>
    </dgm:pt>
    <dgm:pt modelId="{9D562C36-C828-442F-90C8-9AEB1878B128}" type="pres">
      <dgm:prSet presAssocID="{BEAE48B0-7F74-4908-9F4C-117FC119A14C}" presName="sp" presStyleCnt="0"/>
      <dgm:spPr/>
    </dgm:pt>
    <dgm:pt modelId="{5B0EFB1B-CDFD-4017-8CAC-01C74CCA1C46}" type="pres">
      <dgm:prSet presAssocID="{5468FA2D-9C0B-4BC4-8AD9-E93A0A75DD5D}" presName="composite" presStyleCnt="0"/>
      <dgm:spPr/>
    </dgm:pt>
    <dgm:pt modelId="{CD16AB00-C8C6-4B90-A4F8-FF9C68E17C7A}" type="pres">
      <dgm:prSet presAssocID="{5468FA2D-9C0B-4BC4-8AD9-E93A0A75DD5D}" presName="parentText" presStyleLbl="alignNode1" presStyleIdx="1" presStyleCnt="3">
        <dgm:presLayoutVars>
          <dgm:chMax val="1"/>
          <dgm:bulletEnabled val="1"/>
        </dgm:presLayoutVars>
      </dgm:prSet>
      <dgm:spPr/>
    </dgm:pt>
    <dgm:pt modelId="{7F907D46-C537-436E-BC56-5A87EE56ED9F}" type="pres">
      <dgm:prSet presAssocID="{5468FA2D-9C0B-4BC4-8AD9-E93A0A75DD5D}" presName="descendantText" presStyleLbl="alignAcc1" presStyleIdx="1" presStyleCnt="3">
        <dgm:presLayoutVars>
          <dgm:bulletEnabled val="1"/>
        </dgm:presLayoutVars>
      </dgm:prSet>
      <dgm:spPr/>
    </dgm:pt>
    <dgm:pt modelId="{88EB2E8E-AA06-48B4-908C-F8793AAC01C8}" type="pres">
      <dgm:prSet presAssocID="{E250AA64-873A-4970-9144-F45A60501705}" presName="sp" presStyleCnt="0"/>
      <dgm:spPr/>
    </dgm:pt>
    <dgm:pt modelId="{800C983C-D55B-4D2D-932B-7AC085A6F9A7}" type="pres">
      <dgm:prSet presAssocID="{3A3AC952-51AB-4B0F-9A4B-FD15E804F1FF}" presName="composite" presStyleCnt="0"/>
      <dgm:spPr/>
    </dgm:pt>
    <dgm:pt modelId="{DC636E4B-C908-4A75-875F-40D21473622D}" type="pres">
      <dgm:prSet presAssocID="{3A3AC952-51AB-4B0F-9A4B-FD15E804F1FF}" presName="parentText" presStyleLbl="alignNode1" presStyleIdx="2" presStyleCnt="3">
        <dgm:presLayoutVars>
          <dgm:chMax val="1"/>
          <dgm:bulletEnabled val="1"/>
        </dgm:presLayoutVars>
      </dgm:prSet>
      <dgm:spPr/>
    </dgm:pt>
    <dgm:pt modelId="{D0B122E7-0E85-43B8-9948-05C046F61BFC}" type="pres">
      <dgm:prSet presAssocID="{3A3AC952-51AB-4B0F-9A4B-FD15E804F1FF}" presName="descendantText" presStyleLbl="alignAcc1" presStyleIdx="2" presStyleCnt="3">
        <dgm:presLayoutVars>
          <dgm:bulletEnabled val="1"/>
        </dgm:presLayoutVars>
      </dgm:prSet>
      <dgm:spPr/>
    </dgm:pt>
  </dgm:ptLst>
  <dgm:cxnLst>
    <dgm:cxn modelId="{5E49FC03-08E7-42D6-85C9-FB6EE6C65919}" srcId="{5468FA2D-9C0B-4BC4-8AD9-E93A0A75DD5D}" destId="{7891F189-7FFF-4F32-A5E9-D08ABBCB2E8F}" srcOrd="0" destOrd="0" parTransId="{47D69DA1-7E2B-4ED9-8329-EBF7337EE986}" sibTransId="{A522A881-69F2-4419-9733-219DD54820DC}"/>
    <dgm:cxn modelId="{3E96F20C-1479-45A2-9E1F-1894AD6B2FD8}" type="presOf" srcId="{145C857E-1981-4281-922C-806E90CA2A1D}" destId="{4F6006BA-78A5-4DE9-83E9-BCAA3BDFF47D}" srcOrd="0" destOrd="0" presId="urn:microsoft.com/office/officeart/2005/8/layout/chevron2"/>
    <dgm:cxn modelId="{F4227D10-C969-495A-A736-21CF0D551626}" srcId="{5EDC4387-50D5-4E29-8C28-F6D208F34D3A}" destId="{3A3AC952-51AB-4B0F-9A4B-FD15E804F1FF}" srcOrd="2" destOrd="0" parTransId="{C40AB834-3DC0-4A80-8C55-CFBD6B055644}" sibTransId="{B9753D9F-594B-4998-B923-4DAD4B386EF9}"/>
    <dgm:cxn modelId="{73F75E2A-C23E-48F5-BB00-0D0B3053C466}" type="presOf" srcId="{5468FA2D-9C0B-4BC4-8AD9-E93A0A75DD5D}" destId="{CD16AB00-C8C6-4B90-A4F8-FF9C68E17C7A}" srcOrd="0" destOrd="0" presId="urn:microsoft.com/office/officeart/2005/8/layout/chevron2"/>
    <dgm:cxn modelId="{40C9A42D-665D-4F15-A03D-8B9BF15D7032}" srcId="{5EDC4387-50D5-4E29-8C28-F6D208F34D3A}" destId="{5468FA2D-9C0B-4BC4-8AD9-E93A0A75DD5D}" srcOrd="1" destOrd="0" parTransId="{6B90CFA8-6AA6-46B7-87E8-5BED942121B4}" sibTransId="{E250AA64-873A-4970-9144-F45A60501705}"/>
    <dgm:cxn modelId="{53F46385-6C06-485C-BEE2-D965C9E68672}" type="presOf" srcId="{3A3AC952-51AB-4B0F-9A4B-FD15E804F1FF}" destId="{DC636E4B-C908-4A75-875F-40D21473622D}" srcOrd="0" destOrd="0" presId="urn:microsoft.com/office/officeart/2005/8/layout/chevron2"/>
    <dgm:cxn modelId="{247B628E-9CB8-4E39-8809-CDDD0F4AE64B}" srcId="{7EDF03D0-C14C-4CC1-B4B6-29F3AC6A3ED3}" destId="{145C857E-1981-4281-922C-806E90CA2A1D}" srcOrd="0" destOrd="0" parTransId="{DAD98BB1-C4F6-4F77-BCA5-FCFA1FC5A2BA}" sibTransId="{03955D3C-3300-41C2-A6D7-E471938ABBF5}"/>
    <dgm:cxn modelId="{3EF76E94-C285-45C9-A0A8-CCD3065D8EA7}" srcId="{5EDC4387-50D5-4E29-8C28-F6D208F34D3A}" destId="{7EDF03D0-C14C-4CC1-B4B6-29F3AC6A3ED3}" srcOrd="0" destOrd="0" parTransId="{9CA5F958-7610-4FED-9524-8ED4DE4BE4F7}" sibTransId="{BEAE48B0-7F74-4908-9F4C-117FC119A14C}"/>
    <dgm:cxn modelId="{DFB619A7-CEA6-4A80-8E7F-9E593A14CBDA}" srcId="{3A3AC952-51AB-4B0F-9A4B-FD15E804F1FF}" destId="{AE5EAEF6-C536-47D3-9756-DB9695A7D3E2}" srcOrd="0" destOrd="0" parTransId="{258E0870-578C-49DD-9740-C54F6FAB9E95}" sibTransId="{774A6A96-C18B-4365-8263-98D605189CC6}"/>
    <dgm:cxn modelId="{B72867BB-E1F4-45F0-BC60-F178941EA17E}" type="presOf" srcId="{7891F189-7FFF-4F32-A5E9-D08ABBCB2E8F}" destId="{7F907D46-C537-436E-BC56-5A87EE56ED9F}" srcOrd="0" destOrd="0" presId="urn:microsoft.com/office/officeart/2005/8/layout/chevron2"/>
    <dgm:cxn modelId="{19AB43C3-D664-484A-B03F-5C1AD7F5CCBD}" type="presOf" srcId="{5EDC4387-50D5-4E29-8C28-F6D208F34D3A}" destId="{7B95E45F-798D-4D4F-8ECB-FD841440C368}" srcOrd="0" destOrd="0" presId="urn:microsoft.com/office/officeart/2005/8/layout/chevron2"/>
    <dgm:cxn modelId="{88A63DF4-B277-4DBA-8F45-5407C0B3DE19}" type="presOf" srcId="{7EDF03D0-C14C-4CC1-B4B6-29F3AC6A3ED3}" destId="{E8E857A8-BC67-4E44-8008-3E1EC12BF889}" srcOrd="0" destOrd="0" presId="urn:microsoft.com/office/officeart/2005/8/layout/chevron2"/>
    <dgm:cxn modelId="{7CECBDF6-89BC-4780-A7DF-4AFB7070F619}" type="presOf" srcId="{AE5EAEF6-C536-47D3-9756-DB9695A7D3E2}" destId="{D0B122E7-0E85-43B8-9948-05C046F61BFC}" srcOrd="0" destOrd="0" presId="urn:microsoft.com/office/officeart/2005/8/layout/chevron2"/>
    <dgm:cxn modelId="{88EC94BB-FE88-4F68-B4F4-AFBFD367A748}" type="presParOf" srcId="{7B95E45F-798D-4D4F-8ECB-FD841440C368}" destId="{AAFD3327-0D55-4502-801B-D887866F6618}" srcOrd="0" destOrd="0" presId="urn:microsoft.com/office/officeart/2005/8/layout/chevron2"/>
    <dgm:cxn modelId="{047CAF6D-9C24-4809-8701-ABE9A8AB5A5B}" type="presParOf" srcId="{AAFD3327-0D55-4502-801B-D887866F6618}" destId="{E8E857A8-BC67-4E44-8008-3E1EC12BF889}" srcOrd="0" destOrd="0" presId="urn:microsoft.com/office/officeart/2005/8/layout/chevron2"/>
    <dgm:cxn modelId="{42A1431F-848C-4AF5-B570-46A5CBB1580D}" type="presParOf" srcId="{AAFD3327-0D55-4502-801B-D887866F6618}" destId="{4F6006BA-78A5-4DE9-83E9-BCAA3BDFF47D}" srcOrd="1" destOrd="0" presId="urn:microsoft.com/office/officeart/2005/8/layout/chevron2"/>
    <dgm:cxn modelId="{57D2D067-E2B5-4A73-B554-8E3890D05278}" type="presParOf" srcId="{7B95E45F-798D-4D4F-8ECB-FD841440C368}" destId="{9D562C36-C828-442F-90C8-9AEB1878B128}" srcOrd="1" destOrd="0" presId="urn:microsoft.com/office/officeart/2005/8/layout/chevron2"/>
    <dgm:cxn modelId="{218EEC68-AA31-4104-A1FD-806CE1A95393}" type="presParOf" srcId="{7B95E45F-798D-4D4F-8ECB-FD841440C368}" destId="{5B0EFB1B-CDFD-4017-8CAC-01C74CCA1C46}" srcOrd="2" destOrd="0" presId="urn:microsoft.com/office/officeart/2005/8/layout/chevron2"/>
    <dgm:cxn modelId="{F67F1D2C-C6A4-4158-80E8-0939F1C54B8B}" type="presParOf" srcId="{5B0EFB1B-CDFD-4017-8CAC-01C74CCA1C46}" destId="{CD16AB00-C8C6-4B90-A4F8-FF9C68E17C7A}" srcOrd="0" destOrd="0" presId="urn:microsoft.com/office/officeart/2005/8/layout/chevron2"/>
    <dgm:cxn modelId="{6399677A-1828-41D7-875D-BF50F84BC809}" type="presParOf" srcId="{5B0EFB1B-CDFD-4017-8CAC-01C74CCA1C46}" destId="{7F907D46-C537-436E-BC56-5A87EE56ED9F}" srcOrd="1" destOrd="0" presId="urn:microsoft.com/office/officeart/2005/8/layout/chevron2"/>
    <dgm:cxn modelId="{FC6F1B37-AAFF-4D7B-BC7F-059C3E9DE090}" type="presParOf" srcId="{7B95E45F-798D-4D4F-8ECB-FD841440C368}" destId="{88EB2E8E-AA06-48B4-908C-F8793AAC01C8}" srcOrd="3" destOrd="0" presId="urn:microsoft.com/office/officeart/2005/8/layout/chevron2"/>
    <dgm:cxn modelId="{E633815C-0FBE-4721-A5F1-4254AEE120D0}" type="presParOf" srcId="{7B95E45F-798D-4D4F-8ECB-FD841440C368}" destId="{800C983C-D55B-4D2D-932B-7AC085A6F9A7}" srcOrd="4" destOrd="0" presId="urn:microsoft.com/office/officeart/2005/8/layout/chevron2"/>
    <dgm:cxn modelId="{A69A9954-294E-47FB-9323-7FE2CBF143E2}" type="presParOf" srcId="{800C983C-D55B-4D2D-932B-7AC085A6F9A7}" destId="{DC636E4B-C908-4A75-875F-40D21473622D}" srcOrd="0" destOrd="0" presId="urn:microsoft.com/office/officeart/2005/8/layout/chevron2"/>
    <dgm:cxn modelId="{7B7E2331-973E-4C52-BEEC-5CDFBB107492}" type="presParOf" srcId="{800C983C-D55B-4D2D-932B-7AC085A6F9A7}" destId="{D0B122E7-0E85-43B8-9948-05C046F61BF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FD7568C-26C6-46BE-9B3B-C51EF47ED0E5}"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6B3D12BA-D4FF-4A22-9CB0-21773F6E6E81}">
      <dgm:prSet phldrT="[Text]" custT="1"/>
      <dgm:spPr/>
      <dgm:t>
        <a:bodyPr/>
        <a:lstStyle/>
        <a:p>
          <a:r>
            <a:rPr lang="en-IN" sz="1800" dirty="0"/>
            <a:t>Input Layer</a:t>
          </a:r>
        </a:p>
      </dgm:t>
    </dgm:pt>
    <dgm:pt modelId="{9AAD8373-847A-496D-B068-8CEAE219C957}" type="parTrans" cxnId="{B45BFE26-3EB6-4A3E-A185-73264ED8198E}">
      <dgm:prSet/>
      <dgm:spPr/>
      <dgm:t>
        <a:bodyPr/>
        <a:lstStyle/>
        <a:p>
          <a:endParaRPr lang="en-IN"/>
        </a:p>
      </dgm:t>
    </dgm:pt>
    <dgm:pt modelId="{D8FAB40D-5870-446B-8892-2B91455A3FB0}" type="sibTrans" cxnId="{B45BFE26-3EB6-4A3E-A185-73264ED8198E}">
      <dgm:prSet/>
      <dgm:spPr/>
      <dgm:t>
        <a:bodyPr/>
        <a:lstStyle/>
        <a:p>
          <a:endParaRPr lang="en-IN"/>
        </a:p>
      </dgm:t>
    </dgm:pt>
    <dgm:pt modelId="{CCE78185-00D0-46E2-B21A-CD7E752E4461}">
      <dgm:prSet custT="1"/>
      <dgm:spPr/>
      <dgm:t>
        <a:bodyPr/>
        <a:lstStyle/>
        <a:p>
          <a:r>
            <a:rPr lang="en-US" sz="1600" dirty="0"/>
            <a:t>Receives raw data and passes it to </a:t>
          </a:r>
          <a:r>
            <a:rPr lang="en-IN" sz="1600" dirty="0"/>
            <a:t>subsequent layers.</a:t>
          </a:r>
        </a:p>
      </dgm:t>
    </dgm:pt>
    <dgm:pt modelId="{F4933BA6-CC4B-424E-B271-55B9034F78C5}" type="parTrans" cxnId="{398D05E2-35CF-48F6-AB6F-2BE187F62C95}">
      <dgm:prSet/>
      <dgm:spPr/>
      <dgm:t>
        <a:bodyPr/>
        <a:lstStyle/>
        <a:p>
          <a:endParaRPr lang="en-IN"/>
        </a:p>
      </dgm:t>
    </dgm:pt>
    <dgm:pt modelId="{D2478121-DCFE-4FBE-BD21-FF57406AAB24}" type="sibTrans" cxnId="{398D05E2-35CF-48F6-AB6F-2BE187F62C95}">
      <dgm:prSet/>
      <dgm:spPr/>
      <dgm:t>
        <a:bodyPr/>
        <a:lstStyle/>
        <a:p>
          <a:endParaRPr lang="en-IN"/>
        </a:p>
      </dgm:t>
    </dgm:pt>
    <dgm:pt modelId="{4F6BA487-CDA9-494F-A2A6-D73F12C0685C}">
      <dgm:prSet custT="1"/>
      <dgm:spPr/>
      <dgm:t>
        <a:bodyPr/>
        <a:lstStyle/>
        <a:p>
          <a:r>
            <a:rPr lang="en-IN" sz="1800" dirty="0"/>
            <a:t>Hidden Layers</a:t>
          </a:r>
        </a:p>
      </dgm:t>
    </dgm:pt>
    <dgm:pt modelId="{09758F35-0351-43FE-9D94-597BC9FAC081}" type="parTrans" cxnId="{CB8FC83C-EDCE-41C1-911D-A6457DE13692}">
      <dgm:prSet/>
      <dgm:spPr/>
      <dgm:t>
        <a:bodyPr/>
        <a:lstStyle/>
        <a:p>
          <a:endParaRPr lang="en-IN"/>
        </a:p>
      </dgm:t>
    </dgm:pt>
    <dgm:pt modelId="{6B10A4E3-B7A6-4DD6-8079-96BBF92E4EE4}" type="sibTrans" cxnId="{CB8FC83C-EDCE-41C1-911D-A6457DE13692}">
      <dgm:prSet/>
      <dgm:spPr/>
      <dgm:t>
        <a:bodyPr/>
        <a:lstStyle/>
        <a:p>
          <a:endParaRPr lang="en-IN"/>
        </a:p>
      </dgm:t>
    </dgm:pt>
    <dgm:pt modelId="{9CF67BFA-F0EC-48BF-B636-A8AE7FDF13FF}">
      <dgm:prSet custT="1"/>
      <dgm:spPr/>
      <dgm:t>
        <a:bodyPr/>
        <a:lstStyle/>
        <a:p>
          <a:r>
            <a:rPr lang="en-US" sz="1600" dirty="0"/>
            <a:t>Process data and extract patterns, </a:t>
          </a:r>
          <a:r>
            <a:rPr lang="en-IN" sz="1600" dirty="0"/>
            <a:t>relationships, or hierarchies.</a:t>
          </a:r>
        </a:p>
      </dgm:t>
    </dgm:pt>
    <dgm:pt modelId="{B096456C-D0EC-4E98-9480-CC61FFA941CE}" type="parTrans" cxnId="{9C8ADDE7-2408-4AC7-A3FA-D2D8838A3F65}">
      <dgm:prSet/>
      <dgm:spPr/>
      <dgm:t>
        <a:bodyPr/>
        <a:lstStyle/>
        <a:p>
          <a:endParaRPr lang="en-IN"/>
        </a:p>
      </dgm:t>
    </dgm:pt>
    <dgm:pt modelId="{A409AFC8-B831-45B0-BE1A-7436BB5F6568}" type="sibTrans" cxnId="{9C8ADDE7-2408-4AC7-A3FA-D2D8838A3F65}">
      <dgm:prSet/>
      <dgm:spPr/>
      <dgm:t>
        <a:bodyPr/>
        <a:lstStyle/>
        <a:p>
          <a:endParaRPr lang="en-IN"/>
        </a:p>
      </dgm:t>
    </dgm:pt>
    <dgm:pt modelId="{91D98607-6D32-46A1-BB13-6B14D77937BA}">
      <dgm:prSet custT="1"/>
      <dgm:spPr/>
      <dgm:t>
        <a:bodyPr/>
        <a:lstStyle/>
        <a:p>
          <a:r>
            <a:rPr lang="en-IN" sz="1800" dirty="0"/>
            <a:t>Output Layer</a:t>
          </a:r>
        </a:p>
      </dgm:t>
    </dgm:pt>
    <dgm:pt modelId="{E2A1279C-2A90-4F19-B5F1-F5D087D32889}" type="parTrans" cxnId="{8EF3457D-8A2A-4854-A7A8-DCB9BDC024D3}">
      <dgm:prSet/>
      <dgm:spPr/>
      <dgm:t>
        <a:bodyPr/>
        <a:lstStyle/>
        <a:p>
          <a:endParaRPr lang="en-IN"/>
        </a:p>
      </dgm:t>
    </dgm:pt>
    <dgm:pt modelId="{60E89A29-F2F6-44F3-B65E-E6FDAAA1BD6F}" type="sibTrans" cxnId="{8EF3457D-8A2A-4854-A7A8-DCB9BDC024D3}">
      <dgm:prSet/>
      <dgm:spPr/>
      <dgm:t>
        <a:bodyPr/>
        <a:lstStyle/>
        <a:p>
          <a:endParaRPr lang="en-IN"/>
        </a:p>
      </dgm:t>
    </dgm:pt>
    <dgm:pt modelId="{2A92FEB3-F6C8-4AC2-B93F-FCDDE2F4FFA4}">
      <dgm:prSet custT="1"/>
      <dgm:spPr/>
      <dgm:t>
        <a:bodyPr/>
        <a:lstStyle/>
        <a:p>
          <a:r>
            <a:rPr lang="en-IN" sz="1600" dirty="0"/>
            <a:t>Produces the network's prediction </a:t>
          </a:r>
          <a:r>
            <a:rPr lang="en-US" sz="1600" dirty="0"/>
            <a:t>based on the processed data</a:t>
          </a:r>
          <a:endParaRPr lang="en-IN" sz="1600" dirty="0"/>
        </a:p>
      </dgm:t>
    </dgm:pt>
    <dgm:pt modelId="{3F4F422A-D1D1-451E-9A2D-5D0ADEC23D21}" type="parTrans" cxnId="{863693F5-6B2E-4C9E-8551-8D218C29F944}">
      <dgm:prSet/>
      <dgm:spPr/>
      <dgm:t>
        <a:bodyPr/>
        <a:lstStyle/>
        <a:p>
          <a:endParaRPr lang="en-IN"/>
        </a:p>
      </dgm:t>
    </dgm:pt>
    <dgm:pt modelId="{BC5DB78C-88AA-4A97-9C8B-3A08920682B8}" type="sibTrans" cxnId="{863693F5-6B2E-4C9E-8551-8D218C29F944}">
      <dgm:prSet/>
      <dgm:spPr/>
      <dgm:t>
        <a:bodyPr/>
        <a:lstStyle/>
        <a:p>
          <a:endParaRPr lang="en-IN"/>
        </a:p>
      </dgm:t>
    </dgm:pt>
    <dgm:pt modelId="{8D5425D4-89F8-4B60-9DCE-11129E45E46A}" type="pres">
      <dgm:prSet presAssocID="{2FD7568C-26C6-46BE-9B3B-C51EF47ED0E5}" presName="Name0" presStyleCnt="0">
        <dgm:presLayoutVars>
          <dgm:dir/>
          <dgm:animLvl val="lvl"/>
          <dgm:resizeHandles val="exact"/>
        </dgm:presLayoutVars>
      </dgm:prSet>
      <dgm:spPr/>
    </dgm:pt>
    <dgm:pt modelId="{C8F95E96-3202-4682-8BC1-AC97EACBF781}" type="pres">
      <dgm:prSet presAssocID="{6B3D12BA-D4FF-4A22-9CB0-21773F6E6E81}" presName="linNode" presStyleCnt="0"/>
      <dgm:spPr/>
    </dgm:pt>
    <dgm:pt modelId="{E1EC309B-B776-4A13-A089-74F6A42D989B}" type="pres">
      <dgm:prSet presAssocID="{6B3D12BA-D4FF-4A22-9CB0-21773F6E6E81}" presName="parentText" presStyleLbl="node1" presStyleIdx="0" presStyleCnt="3">
        <dgm:presLayoutVars>
          <dgm:chMax val="1"/>
          <dgm:bulletEnabled val="1"/>
        </dgm:presLayoutVars>
      </dgm:prSet>
      <dgm:spPr/>
    </dgm:pt>
    <dgm:pt modelId="{D6EAEBC7-70B9-4007-BAD9-99EDB3CBBD84}" type="pres">
      <dgm:prSet presAssocID="{6B3D12BA-D4FF-4A22-9CB0-21773F6E6E81}" presName="descendantText" presStyleLbl="alignAccFollowNode1" presStyleIdx="0" presStyleCnt="3">
        <dgm:presLayoutVars>
          <dgm:bulletEnabled val="1"/>
        </dgm:presLayoutVars>
      </dgm:prSet>
      <dgm:spPr/>
    </dgm:pt>
    <dgm:pt modelId="{16A2C954-A908-42C6-889C-C07F1AED9FFC}" type="pres">
      <dgm:prSet presAssocID="{D8FAB40D-5870-446B-8892-2B91455A3FB0}" presName="sp" presStyleCnt="0"/>
      <dgm:spPr/>
    </dgm:pt>
    <dgm:pt modelId="{B7B47F07-5F67-41ED-B01A-AC5BDE68F825}" type="pres">
      <dgm:prSet presAssocID="{4F6BA487-CDA9-494F-A2A6-D73F12C0685C}" presName="linNode" presStyleCnt="0"/>
      <dgm:spPr/>
    </dgm:pt>
    <dgm:pt modelId="{A987697E-BDA1-40C0-BB31-61D47842ED29}" type="pres">
      <dgm:prSet presAssocID="{4F6BA487-CDA9-494F-A2A6-D73F12C0685C}" presName="parentText" presStyleLbl="node1" presStyleIdx="1" presStyleCnt="3">
        <dgm:presLayoutVars>
          <dgm:chMax val="1"/>
          <dgm:bulletEnabled val="1"/>
        </dgm:presLayoutVars>
      </dgm:prSet>
      <dgm:spPr/>
    </dgm:pt>
    <dgm:pt modelId="{2F3BC85A-7679-4B4D-9BC6-462E5622CA15}" type="pres">
      <dgm:prSet presAssocID="{4F6BA487-CDA9-494F-A2A6-D73F12C0685C}" presName="descendantText" presStyleLbl="alignAccFollowNode1" presStyleIdx="1" presStyleCnt="3">
        <dgm:presLayoutVars>
          <dgm:bulletEnabled val="1"/>
        </dgm:presLayoutVars>
      </dgm:prSet>
      <dgm:spPr/>
    </dgm:pt>
    <dgm:pt modelId="{D1257BF3-0BF3-4E05-97BB-208FBE3231FA}" type="pres">
      <dgm:prSet presAssocID="{6B10A4E3-B7A6-4DD6-8079-96BBF92E4EE4}" presName="sp" presStyleCnt="0"/>
      <dgm:spPr/>
    </dgm:pt>
    <dgm:pt modelId="{FC7219E4-5DAF-4B83-A682-66E286C4498D}" type="pres">
      <dgm:prSet presAssocID="{91D98607-6D32-46A1-BB13-6B14D77937BA}" presName="linNode" presStyleCnt="0"/>
      <dgm:spPr/>
    </dgm:pt>
    <dgm:pt modelId="{B5936DA4-FB21-4AAF-9B43-C3FEC80C6070}" type="pres">
      <dgm:prSet presAssocID="{91D98607-6D32-46A1-BB13-6B14D77937BA}" presName="parentText" presStyleLbl="node1" presStyleIdx="2" presStyleCnt="3">
        <dgm:presLayoutVars>
          <dgm:chMax val="1"/>
          <dgm:bulletEnabled val="1"/>
        </dgm:presLayoutVars>
      </dgm:prSet>
      <dgm:spPr/>
    </dgm:pt>
    <dgm:pt modelId="{93827FCD-7CBA-43EB-9CB2-4CF53EEE2F92}" type="pres">
      <dgm:prSet presAssocID="{91D98607-6D32-46A1-BB13-6B14D77937BA}" presName="descendantText" presStyleLbl="alignAccFollowNode1" presStyleIdx="2" presStyleCnt="3">
        <dgm:presLayoutVars>
          <dgm:bulletEnabled val="1"/>
        </dgm:presLayoutVars>
      </dgm:prSet>
      <dgm:spPr/>
    </dgm:pt>
  </dgm:ptLst>
  <dgm:cxnLst>
    <dgm:cxn modelId="{8F2E0F10-0B92-4460-9D16-C2FDC87D2C63}" type="presOf" srcId="{9CF67BFA-F0EC-48BF-B636-A8AE7FDF13FF}" destId="{2F3BC85A-7679-4B4D-9BC6-462E5622CA15}" srcOrd="0" destOrd="0" presId="urn:microsoft.com/office/officeart/2005/8/layout/vList5"/>
    <dgm:cxn modelId="{B45BFE26-3EB6-4A3E-A185-73264ED8198E}" srcId="{2FD7568C-26C6-46BE-9B3B-C51EF47ED0E5}" destId="{6B3D12BA-D4FF-4A22-9CB0-21773F6E6E81}" srcOrd="0" destOrd="0" parTransId="{9AAD8373-847A-496D-B068-8CEAE219C957}" sibTransId="{D8FAB40D-5870-446B-8892-2B91455A3FB0}"/>
    <dgm:cxn modelId="{CB8FC83C-EDCE-41C1-911D-A6457DE13692}" srcId="{2FD7568C-26C6-46BE-9B3B-C51EF47ED0E5}" destId="{4F6BA487-CDA9-494F-A2A6-D73F12C0685C}" srcOrd="1" destOrd="0" parTransId="{09758F35-0351-43FE-9D94-597BC9FAC081}" sibTransId="{6B10A4E3-B7A6-4DD6-8079-96BBF92E4EE4}"/>
    <dgm:cxn modelId="{6895E942-7B96-4906-9B12-50DAA63F32DE}" type="presOf" srcId="{91D98607-6D32-46A1-BB13-6B14D77937BA}" destId="{B5936DA4-FB21-4AAF-9B43-C3FEC80C6070}" srcOrd="0" destOrd="0" presId="urn:microsoft.com/office/officeart/2005/8/layout/vList5"/>
    <dgm:cxn modelId="{B4683178-95AB-4789-8526-4A435EA8A9B3}" type="presOf" srcId="{4F6BA487-CDA9-494F-A2A6-D73F12C0685C}" destId="{A987697E-BDA1-40C0-BB31-61D47842ED29}" srcOrd="0" destOrd="0" presId="urn:microsoft.com/office/officeart/2005/8/layout/vList5"/>
    <dgm:cxn modelId="{8EF3457D-8A2A-4854-A7A8-DCB9BDC024D3}" srcId="{2FD7568C-26C6-46BE-9B3B-C51EF47ED0E5}" destId="{91D98607-6D32-46A1-BB13-6B14D77937BA}" srcOrd="2" destOrd="0" parTransId="{E2A1279C-2A90-4F19-B5F1-F5D087D32889}" sibTransId="{60E89A29-F2F6-44F3-B65E-E6FDAAA1BD6F}"/>
    <dgm:cxn modelId="{9506C6B8-E612-4E2D-8D0C-5A506F493587}" type="presOf" srcId="{2A92FEB3-F6C8-4AC2-B93F-FCDDE2F4FFA4}" destId="{93827FCD-7CBA-43EB-9CB2-4CF53EEE2F92}" srcOrd="0" destOrd="0" presId="urn:microsoft.com/office/officeart/2005/8/layout/vList5"/>
    <dgm:cxn modelId="{7EFE81BA-D8FF-4074-BD0A-4370087D126D}" type="presOf" srcId="{CCE78185-00D0-46E2-B21A-CD7E752E4461}" destId="{D6EAEBC7-70B9-4007-BAD9-99EDB3CBBD84}" srcOrd="0" destOrd="0" presId="urn:microsoft.com/office/officeart/2005/8/layout/vList5"/>
    <dgm:cxn modelId="{EBC111BD-EB88-4753-95C6-2D4ABAC313A7}" type="presOf" srcId="{6B3D12BA-D4FF-4A22-9CB0-21773F6E6E81}" destId="{E1EC309B-B776-4A13-A089-74F6A42D989B}" srcOrd="0" destOrd="0" presId="urn:microsoft.com/office/officeart/2005/8/layout/vList5"/>
    <dgm:cxn modelId="{398D05E2-35CF-48F6-AB6F-2BE187F62C95}" srcId="{6B3D12BA-D4FF-4A22-9CB0-21773F6E6E81}" destId="{CCE78185-00D0-46E2-B21A-CD7E752E4461}" srcOrd="0" destOrd="0" parTransId="{F4933BA6-CC4B-424E-B271-55B9034F78C5}" sibTransId="{D2478121-DCFE-4FBE-BD21-FF57406AAB24}"/>
    <dgm:cxn modelId="{9C8ADDE7-2408-4AC7-A3FA-D2D8838A3F65}" srcId="{4F6BA487-CDA9-494F-A2A6-D73F12C0685C}" destId="{9CF67BFA-F0EC-48BF-B636-A8AE7FDF13FF}" srcOrd="0" destOrd="0" parTransId="{B096456C-D0EC-4E98-9480-CC61FFA941CE}" sibTransId="{A409AFC8-B831-45B0-BE1A-7436BB5F6568}"/>
    <dgm:cxn modelId="{428C24F1-CEAE-4BB2-ACA6-E26B286C812C}" type="presOf" srcId="{2FD7568C-26C6-46BE-9B3B-C51EF47ED0E5}" destId="{8D5425D4-89F8-4B60-9DCE-11129E45E46A}" srcOrd="0" destOrd="0" presId="urn:microsoft.com/office/officeart/2005/8/layout/vList5"/>
    <dgm:cxn modelId="{863693F5-6B2E-4C9E-8551-8D218C29F944}" srcId="{91D98607-6D32-46A1-BB13-6B14D77937BA}" destId="{2A92FEB3-F6C8-4AC2-B93F-FCDDE2F4FFA4}" srcOrd="0" destOrd="0" parTransId="{3F4F422A-D1D1-451E-9A2D-5D0ADEC23D21}" sibTransId="{BC5DB78C-88AA-4A97-9C8B-3A08920682B8}"/>
    <dgm:cxn modelId="{965CD41B-2C87-4D9D-B008-57FBCF12B01C}" type="presParOf" srcId="{8D5425D4-89F8-4B60-9DCE-11129E45E46A}" destId="{C8F95E96-3202-4682-8BC1-AC97EACBF781}" srcOrd="0" destOrd="0" presId="urn:microsoft.com/office/officeart/2005/8/layout/vList5"/>
    <dgm:cxn modelId="{09D6AF4E-2D9C-4B70-8D61-8CAA61598113}" type="presParOf" srcId="{C8F95E96-3202-4682-8BC1-AC97EACBF781}" destId="{E1EC309B-B776-4A13-A089-74F6A42D989B}" srcOrd="0" destOrd="0" presId="urn:microsoft.com/office/officeart/2005/8/layout/vList5"/>
    <dgm:cxn modelId="{0BBDB795-37CD-4044-96FC-04F73CC778F2}" type="presParOf" srcId="{C8F95E96-3202-4682-8BC1-AC97EACBF781}" destId="{D6EAEBC7-70B9-4007-BAD9-99EDB3CBBD84}" srcOrd="1" destOrd="0" presId="urn:microsoft.com/office/officeart/2005/8/layout/vList5"/>
    <dgm:cxn modelId="{F3AA10BF-2462-429B-9A1E-1F49C37A81F2}" type="presParOf" srcId="{8D5425D4-89F8-4B60-9DCE-11129E45E46A}" destId="{16A2C954-A908-42C6-889C-C07F1AED9FFC}" srcOrd="1" destOrd="0" presId="urn:microsoft.com/office/officeart/2005/8/layout/vList5"/>
    <dgm:cxn modelId="{78C5F6EC-45A1-4071-A3AD-44FD933C5E13}" type="presParOf" srcId="{8D5425D4-89F8-4B60-9DCE-11129E45E46A}" destId="{B7B47F07-5F67-41ED-B01A-AC5BDE68F825}" srcOrd="2" destOrd="0" presId="urn:microsoft.com/office/officeart/2005/8/layout/vList5"/>
    <dgm:cxn modelId="{BFF47AD3-98B5-4726-B07E-00D68834EF41}" type="presParOf" srcId="{B7B47F07-5F67-41ED-B01A-AC5BDE68F825}" destId="{A987697E-BDA1-40C0-BB31-61D47842ED29}" srcOrd="0" destOrd="0" presId="urn:microsoft.com/office/officeart/2005/8/layout/vList5"/>
    <dgm:cxn modelId="{308B7B41-E669-4C4E-954B-4666E6E25282}" type="presParOf" srcId="{B7B47F07-5F67-41ED-B01A-AC5BDE68F825}" destId="{2F3BC85A-7679-4B4D-9BC6-462E5622CA15}" srcOrd="1" destOrd="0" presId="urn:microsoft.com/office/officeart/2005/8/layout/vList5"/>
    <dgm:cxn modelId="{1075DCBD-B710-4DBF-BE2E-698DD945ECFD}" type="presParOf" srcId="{8D5425D4-89F8-4B60-9DCE-11129E45E46A}" destId="{D1257BF3-0BF3-4E05-97BB-208FBE3231FA}" srcOrd="3" destOrd="0" presId="urn:microsoft.com/office/officeart/2005/8/layout/vList5"/>
    <dgm:cxn modelId="{2921F165-6900-4217-8D2D-E2D1CE5668F1}" type="presParOf" srcId="{8D5425D4-89F8-4B60-9DCE-11129E45E46A}" destId="{FC7219E4-5DAF-4B83-A682-66E286C4498D}" srcOrd="4" destOrd="0" presId="urn:microsoft.com/office/officeart/2005/8/layout/vList5"/>
    <dgm:cxn modelId="{AF911D6B-7C11-40F1-B335-13EA7FB1F323}" type="presParOf" srcId="{FC7219E4-5DAF-4B83-A682-66E286C4498D}" destId="{B5936DA4-FB21-4AAF-9B43-C3FEC80C6070}" srcOrd="0" destOrd="0" presId="urn:microsoft.com/office/officeart/2005/8/layout/vList5"/>
    <dgm:cxn modelId="{9E4EE79F-CFAE-4399-AEEB-A7F707710B41}" type="presParOf" srcId="{FC7219E4-5DAF-4B83-A682-66E286C4498D}" destId="{93827FCD-7CBA-43EB-9CB2-4CF53EEE2F92}"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2B059-2EAA-4B13-99EB-0C0901DBA374}">
      <dsp:nvSpPr>
        <dsp:cNvPr id="0" name=""/>
        <dsp:cNvSpPr/>
      </dsp:nvSpPr>
      <dsp:spPr>
        <a:xfrm>
          <a:off x="28" y="39803"/>
          <a:ext cx="2706141" cy="83305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Layered Structure</a:t>
          </a:r>
        </a:p>
      </dsp:txBody>
      <dsp:txXfrm>
        <a:off x="28" y="39803"/>
        <a:ext cx="2706141" cy="833051"/>
      </dsp:txXfrm>
    </dsp:sp>
    <dsp:sp modelId="{A199B9BE-5232-4C1E-BE1D-E443A12F5B2B}">
      <dsp:nvSpPr>
        <dsp:cNvPr id="0" name=""/>
        <dsp:cNvSpPr/>
      </dsp:nvSpPr>
      <dsp:spPr>
        <a:xfrm>
          <a:off x="28" y="857380"/>
          <a:ext cx="2706141" cy="13176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t>Neural networks are composed of an input layer, multiple hidden layers, and an output layer.</a:t>
          </a:r>
          <a:endParaRPr lang="en-IN" sz="1400" kern="1200" dirty="0"/>
        </a:p>
      </dsp:txBody>
      <dsp:txXfrm>
        <a:off x="28" y="857380"/>
        <a:ext cx="2706141" cy="1317600"/>
      </dsp:txXfrm>
    </dsp:sp>
    <dsp:sp modelId="{AD38A28A-A517-485A-AC52-2A2B24B7D9C4}">
      <dsp:nvSpPr>
        <dsp:cNvPr id="0" name=""/>
        <dsp:cNvSpPr/>
      </dsp:nvSpPr>
      <dsp:spPr>
        <a:xfrm>
          <a:off x="3085029" y="39803"/>
          <a:ext cx="2706141" cy="83305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Automated Feature Extraction</a:t>
          </a:r>
        </a:p>
      </dsp:txBody>
      <dsp:txXfrm>
        <a:off x="3085029" y="39803"/>
        <a:ext cx="2706141" cy="833051"/>
      </dsp:txXfrm>
    </dsp:sp>
    <dsp:sp modelId="{EFFA1A7C-0FD4-4490-BE03-DD5EE1D6D578}">
      <dsp:nvSpPr>
        <dsp:cNvPr id="0" name=""/>
        <dsp:cNvSpPr/>
      </dsp:nvSpPr>
      <dsp:spPr>
        <a:xfrm>
          <a:off x="3085029" y="857380"/>
          <a:ext cx="2706141" cy="13176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t>Deep learning automatically learns </a:t>
          </a:r>
          <a:r>
            <a:rPr lang="en-US" sz="1400" kern="1200"/>
            <a:t>representations directly from raw data, minimizing human intervention.</a:t>
          </a:r>
          <a:endParaRPr lang="en-IN" sz="1400" kern="1200" dirty="0"/>
        </a:p>
      </dsp:txBody>
      <dsp:txXfrm>
        <a:off x="3085029" y="857380"/>
        <a:ext cx="2706141" cy="1317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77D38F-1868-46D3-B087-29DCF9B48B38}">
      <dsp:nvSpPr>
        <dsp:cNvPr id="0" name=""/>
        <dsp:cNvSpPr/>
      </dsp:nvSpPr>
      <dsp:spPr>
        <a:xfrm rot="5400000">
          <a:off x="-222969" y="225665"/>
          <a:ext cx="1486460" cy="104052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dirty="0"/>
            <a:t>Early Foundations</a:t>
          </a:r>
        </a:p>
      </dsp:txBody>
      <dsp:txXfrm rot="-5400000">
        <a:off x="0" y="522957"/>
        <a:ext cx="1040522" cy="445938"/>
      </dsp:txXfrm>
    </dsp:sp>
    <dsp:sp modelId="{2DC4E7F7-84EF-4432-BE26-B14FE53AC144}">
      <dsp:nvSpPr>
        <dsp:cNvPr id="0" name=""/>
        <dsp:cNvSpPr/>
      </dsp:nvSpPr>
      <dsp:spPr>
        <a:xfrm rot="5400000">
          <a:off x="4558672" y="-3515453"/>
          <a:ext cx="966199" cy="800249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The first mathematical model of a neuron was proposed </a:t>
          </a:r>
          <a:r>
            <a:rPr lang="en-IN" sz="1600" kern="1200" dirty="0"/>
            <a:t>in 1943.</a:t>
          </a:r>
        </a:p>
      </dsp:txBody>
      <dsp:txXfrm rot="-5400000">
        <a:off x="1040522" y="49863"/>
        <a:ext cx="7955333" cy="871867"/>
      </dsp:txXfrm>
    </dsp:sp>
    <dsp:sp modelId="{50089093-4F44-4B84-B3FB-CE12751DEDAE}">
      <dsp:nvSpPr>
        <dsp:cNvPr id="0" name=""/>
        <dsp:cNvSpPr/>
      </dsp:nvSpPr>
      <dsp:spPr>
        <a:xfrm rot="5400000">
          <a:off x="-222969" y="1516668"/>
          <a:ext cx="1486460" cy="104052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dirty="0"/>
            <a:t>The AI Winter</a:t>
          </a:r>
        </a:p>
      </dsp:txBody>
      <dsp:txXfrm rot="-5400000">
        <a:off x="0" y="1813960"/>
        <a:ext cx="1040522" cy="445938"/>
      </dsp:txXfrm>
    </dsp:sp>
    <dsp:sp modelId="{51D60B23-BADF-45E0-BA1C-3D3C1E0E8967}">
      <dsp:nvSpPr>
        <dsp:cNvPr id="0" name=""/>
        <dsp:cNvSpPr/>
      </dsp:nvSpPr>
      <dsp:spPr>
        <a:xfrm rot="5400000">
          <a:off x="4558672" y="-2224450"/>
          <a:ext cx="966199" cy="800249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Limited computing power and datasets led to a decline in interest in neural networks in the late 20th century.</a:t>
          </a:r>
          <a:endParaRPr lang="en-IN" sz="1600" kern="1200" dirty="0"/>
        </a:p>
      </dsp:txBody>
      <dsp:txXfrm rot="-5400000">
        <a:off x="1040522" y="1340866"/>
        <a:ext cx="7955333" cy="871867"/>
      </dsp:txXfrm>
    </dsp:sp>
    <dsp:sp modelId="{09E91D9B-6D88-4E73-B857-D92A786D9DFD}">
      <dsp:nvSpPr>
        <dsp:cNvPr id="0" name=""/>
        <dsp:cNvSpPr/>
      </dsp:nvSpPr>
      <dsp:spPr>
        <a:xfrm rot="5400000">
          <a:off x="-222969" y="2807671"/>
          <a:ext cx="1486460" cy="104052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 Resurgence of Deep Learning</a:t>
          </a:r>
          <a:endParaRPr lang="en-IN" sz="1400" kern="1200" dirty="0"/>
        </a:p>
      </dsp:txBody>
      <dsp:txXfrm rot="-5400000">
        <a:off x="0" y="3104963"/>
        <a:ext cx="1040522" cy="445938"/>
      </dsp:txXfrm>
    </dsp:sp>
    <dsp:sp modelId="{C84D9596-2170-4564-9B1B-C9D8255755CB}">
      <dsp:nvSpPr>
        <dsp:cNvPr id="0" name=""/>
        <dsp:cNvSpPr/>
      </dsp:nvSpPr>
      <dsp:spPr>
        <a:xfrm rot="5400000">
          <a:off x="4558418" y="-933193"/>
          <a:ext cx="966707" cy="800249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 Advances in GPUs, massive datasets, and new ideas sparked renewed interest in deep learning in the 2000s.</a:t>
          </a:r>
          <a:endParaRPr lang="en-IN" sz="1600" kern="1200" dirty="0"/>
        </a:p>
      </dsp:txBody>
      <dsp:txXfrm rot="-5400000">
        <a:off x="1040523" y="2631893"/>
        <a:ext cx="7955308" cy="8723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15A5F-01D0-474B-B731-BAEB54513B1A}">
      <dsp:nvSpPr>
        <dsp:cNvPr id="0" name=""/>
        <dsp:cNvSpPr/>
      </dsp:nvSpPr>
      <dsp:spPr>
        <a:xfrm>
          <a:off x="2873" y="3113"/>
          <a:ext cx="2801900" cy="112076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High Accuracy</a:t>
          </a:r>
        </a:p>
      </dsp:txBody>
      <dsp:txXfrm>
        <a:off x="2873" y="3113"/>
        <a:ext cx="2801900" cy="1120760"/>
      </dsp:txXfrm>
    </dsp:sp>
    <dsp:sp modelId="{0379E9F2-6245-41C3-90CC-BD88B7172439}">
      <dsp:nvSpPr>
        <dsp:cNvPr id="0" name=""/>
        <dsp:cNvSpPr/>
      </dsp:nvSpPr>
      <dsp:spPr>
        <a:xfrm>
          <a:off x="2873" y="1123874"/>
          <a:ext cx="2801900" cy="223992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IN" sz="1600" kern="1200" dirty="0"/>
            <a:t>Deep learning achieves state-of-the-art performance in complex tasks, such as image recognition.</a:t>
          </a:r>
        </a:p>
      </dsp:txBody>
      <dsp:txXfrm>
        <a:off x="2873" y="1123874"/>
        <a:ext cx="2801900" cy="2239920"/>
      </dsp:txXfrm>
    </dsp:sp>
    <dsp:sp modelId="{4517C072-5950-45FC-8262-2854EDE31027}">
      <dsp:nvSpPr>
        <dsp:cNvPr id="0" name=""/>
        <dsp:cNvSpPr/>
      </dsp:nvSpPr>
      <dsp:spPr>
        <a:xfrm>
          <a:off x="3197040" y="3113"/>
          <a:ext cx="2801900" cy="112076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Versatility</a:t>
          </a:r>
        </a:p>
      </dsp:txBody>
      <dsp:txXfrm>
        <a:off x="3197040" y="3113"/>
        <a:ext cx="2801900" cy="1120760"/>
      </dsp:txXfrm>
    </dsp:sp>
    <dsp:sp modelId="{878D927A-5450-4395-8210-FE9A2B24B1F0}">
      <dsp:nvSpPr>
        <dsp:cNvPr id="0" name=""/>
        <dsp:cNvSpPr/>
      </dsp:nvSpPr>
      <dsp:spPr>
        <a:xfrm>
          <a:off x="3197040" y="1123874"/>
          <a:ext cx="2801900" cy="223992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IN" sz="1600" kern="1200" dirty="0"/>
            <a:t>Deep learning is applicable across various domains, including natural language processing, healthcare, and self-driving cars.</a:t>
          </a:r>
        </a:p>
      </dsp:txBody>
      <dsp:txXfrm>
        <a:off x="3197040" y="1123874"/>
        <a:ext cx="2801900" cy="2239920"/>
      </dsp:txXfrm>
    </dsp:sp>
    <dsp:sp modelId="{6FDECBFC-CAFE-4D00-AB5A-25647908BB1A}">
      <dsp:nvSpPr>
        <dsp:cNvPr id="0" name=""/>
        <dsp:cNvSpPr/>
      </dsp:nvSpPr>
      <dsp:spPr>
        <a:xfrm>
          <a:off x="6391207" y="3113"/>
          <a:ext cx="2801900" cy="112076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Automation</a:t>
          </a:r>
        </a:p>
      </dsp:txBody>
      <dsp:txXfrm>
        <a:off x="6391207" y="3113"/>
        <a:ext cx="2801900" cy="1120760"/>
      </dsp:txXfrm>
    </dsp:sp>
    <dsp:sp modelId="{FCC6AD2E-20EA-4E6C-B923-5D3398A9D431}">
      <dsp:nvSpPr>
        <dsp:cNvPr id="0" name=""/>
        <dsp:cNvSpPr/>
      </dsp:nvSpPr>
      <dsp:spPr>
        <a:xfrm>
          <a:off x="6391207" y="1123874"/>
          <a:ext cx="2801900" cy="223992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Deep learning automates feature learning, minimizing human </a:t>
          </a:r>
          <a:r>
            <a:rPr lang="en-IN" sz="1600" kern="1200" dirty="0"/>
            <a:t>intervention.</a:t>
          </a:r>
        </a:p>
      </dsp:txBody>
      <dsp:txXfrm>
        <a:off x="6391207" y="1123874"/>
        <a:ext cx="2801900" cy="22399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E857A8-BC67-4E44-8008-3E1EC12BF889}">
      <dsp:nvSpPr>
        <dsp:cNvPr id="0" name=""/>
        <dsp:cNvSpPr/>
      </dsp:nvSpPr>
      <dsp:spPr>
        <a:xfrm rot="5400000">
          <a:off x="-209119" y="210749"/>
          <a:ext cx="1394127" cy="9758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IN" sz="1600" kern="1200" dirty="0"/>
            <a:t>1</a:t>
          </a:r>
        </a:p>
      </dsp:txBody>
      <dsp:txXfrm rot="-5400000">
        <a:off x="1" y="489575"/>
        <a:ext cx="975889" cy="418238"/>
      </dsp:txXfrm>
    </dsp:sp>
    <dsp:sp modelId="{4F6006BA-78A5-4DE9-83E9-BCAA3BDFF47D}">
      <dsp:nvSpPr>
        <dsp:cNvPr id="0" name=""/>
        <dsp:cNvSpPr/>
      </dsp:nvSpPr>
      <dsp:spPr>
        <a:xfrm rot="5400000">
          <a:off x="4245681" y="-3268161"/>
          <a:ext cx="906182" cy="74457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Neurons</a:t>
          </a:r>
          <a:br>
            <a:rPr lang="en-IN" sz="1600" kern="1200" dirty="0"/>
          </a:br>
          <a:r>
            <a:rPr lang="en-US" sz="1600" kern="1200" dirty="0"/>
            <a:t>The basic building blocks of neural networks, responsible for processing and transforming data.</a:t>
          </a:r>
          <a:endParaRPr lang="en-IN" sz="1600" kern="1200" dirty="0"/>
        </a:p>
      </dsp:txBody>
      <dsp:txXfrm rot="-5400000">
        <a:off x="975889" y="45867"/>
        <a:ext cx="7401530" cy="817710"/>
      </dsp:txXfrm>
    </dsp:sp>
    <dsp:sp modelId="{CD16AB00-C8C6-4B90-A4F8-FF9C68E17C7A}">
      <dsp:nvSpPr>
        <dsp:cNvPr id="0" name=""/>
        <dsp:cNvSpPr/>
      </dsp:nvSpPr>
      <dsp:spPr>
        <a:xfrm rot="5400000">
          <a:off x="-209119" y="1407920"/>
          <a:ext cx="1394127" cy="9758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IN" sz="1600" kern="1200" dirty="0"/>
            <a:t>2</a:t>
          </a:r>
        </a:p>
      </dsp:txBody>
      <dsp:txXfrm rot="-5400000">
        <a:off x="1" y="1686746"/>
        <a:ext cx="975889" cy="418238"/>
      </dsp:txXfrm>
    </dsp:sp>
    <dsp:sp modelId="{7F907D46-C537-436E-BC56-5A87EE56ED9F}">
      <dsp:nvSpPr>
        <dsp:cNvPr id="0" name=""/>
        <dsp:cNvSpPr/>
      </dsp:nvSpPr>
      <dsp:spPr>
        <a:xfrm rot="5400000">
          <a:off x="4245681" y="-2070990"/>
          <a:ext cx="906182" cy="74457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Layers</a:t>
          </a:r>
          <a:br>
            <a:rPr lang="en-IN" sz="1600" kern="1200" dirty="0"/>
          </a:br>
          <a:r>
            <a:rPr lang="en-US" sz="1600" kern="1200" dirty="0"/>
            <a:t>Groups of neurons that work together to process data </a:t>
          </a:r>
          <a:r>
            <a:rPr lang="en-IN" sz="1600" kern="1200" dirty="0"/>
            <a:t>and extract patterns.</a:t>
          </a:r>
        </a:p>
      </dsp:txBody>
      <dsp:txXfrm rot="-5400000">
        <a:off x="975889" y="1243038"/>
        <a:ext cx="7401530" cy="817710"/>
      </dsp:txXfrm>
    </dsp:sp>
    <dsp:sp modelId="{DC636E4B-C908-4A75-875F-40D21473622D}">
      <dsp:nvSpPr>
        <dsp:cNvPr id="0" name=""/>
        <dsp:cNvSpPr/>
      </dsp:nvSpPr>
      <dsp:spPr>
        <a:xfrm rot="5400000">
          <a:off x="-209119" y="2605091"/>
          <a:ext cx="1394127" cy="9758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IN" sz="1600" kern="1200" dirty="0"/>
            <a:t>3</a:t>
          </a:r>
        </a:p>
      </dsp:txBody>
      <dsp:txXfrm rot="-5400000">
        <a:off x="1" y="2883917"/>
        <a:ext cx="975889" cy="418238"/>
      </dsp:txXfrm>
    </dsp:sp>
    <dsp:sp modelId="{D0B122E7-0E85-43B8-9948-05C046F61BFC}">
      <dsp:nvSpPr>
        <dsp:cNvPr id="0" name=""/>
        <dsp:cNvSpPr/>
      </dsp:nvSpPr>
      <dsp:spPr>
        <a:xfrm rot="5400000">
          <a:off x="4245681" y="-873819"/>
          <a:ext cx="906182" cy="74457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Activation Functions</a:t>
          </a:r>
          <a:br>
            <a:rPr lang="en-IN" sz="1600" kern="1200" dirty="0"/>
          </a:br>
          <a:r>
            <a:rPr lang="en-US" sz="1600" kern="1200" dirty="0"/>
            <a:t>Introduce non-linearity to the model, enabling it to learn </a:t>
          </a:r>
          <a:r>
            <a:rPr lang="en-IN" sz="1600" kern="1200" dirty="0"/>
            <a:t>complex relationships.</a:t>
          </a:r>
        </a:p>
      </dsp:txBody>
      <dsp:txXfrm rot="-5400000">
        <a:off x="975889" y="2440209"/>
        <a:ext cx="7401530" cy="8177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EAEBC7-70B9-4007-BAD9-99EDB3CBBD84}">
      <dsp:nvSpPr>
        <dsp:cNvPr id="0" name=""/>
        <dsp:cNvSpPr/>
      </dsp:nvSpPr>
      <dsp:spPr>
        <a:xfrm rot="5400000">
          <a:off x="3432524" y="-1270809"/>
          <a:ext cx="879715" cy="364459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Receives raw data and passes it to </a:t>
          </a:r>
          <a:r>
            <a:rPr lang="en-IN" sz="1600" kern="1200" dirty="0"/>
            <a:t>subsequent layers.</a:t>
          </a:r>
        </a:p>
      </dsp:txBody>
      <dsp:txXfrm rot="-5400000">
        <a:off x="2050084" y="154575"/>
        <a:ext cx="3601651" cy="793827"/>
      </dsp:txXfrm>
    </dsp:sp>
    <dsp:sp modelId="{E1EC309B-B776-4A13-A089-74F6A42D989B}">
      <dsp:nvSpPr>
        <dsp:cNvPr id="0" name=""/>
        <dsp:cNvSpPr/>
      </dsp:nvSpPr>
      <dsp:spPr>
        <a:xfrm>
          <a:off x="0" y="1666"/>
          <a:ext cx="2050084" cy="109964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IN" sz="1800" kern="1200" dirty="0"/>
            <a:t>Input Layer</a:t>
          </a:r>
        </a:p>
      </dsp:txBody>
      <dsp:txXfrm>
        <a:off x="53680" y="55346"/>
        <a:ext cx="1942724" cy="992284"/>
      </dsp:txXfrm>
    </dsp:sp>
    <dsp:sp modelId="{2F3BC85A-7679-4B4D-9BC6-462E5622CA15}">
      <dsp:nvSpPr>
        <dsp:cNvPr id="0" name=""/>
        <dsp:cNvSpPr/>
      </dsp:nvSpPr>
      <dsp:spPr>
        <a:xfrm rot="5400000">
          <a:off x="3432524" y="-116183"/>
          <a:ext cx="879715" cy="364459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Process data and extract patterns, </a:t>
          </a:r>
          <a:r>
            <a:rPr lang="en-IN" sz="1600" kern="1200" dirty="0"/>
            <a:t>relationships, or hierarchies.</a:t>
          </a:r>
        </a:p>
      </dsp:txBody>
      <dsp:txXfrm rot="-5400000">
        <a:off x="2050084" y="1309201"/>
        <a:ext cx="3601651" cy="793827"/>
      </dsp:txXfrm>
    </dsp:sp>
    <dsp:sp modelId="{A987697E-BDA1-40C0-BB31-61D47842ED29}">
      <dsp:nvSpPr>
        <dsp:cNvPr id="0" name=""/>
        <dsp:cNvSpPr/>
      </dsp:nvSpPr>
      <dsp:spPr>
        <a:xfrm>
          <a:off x="0" y="1156292"/>
          <a:ext cx="2050084" cy="109964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IN" sz="1800" kern="1200" dirty="0"/>
            <a:t>Hidden Layers</a:t>
          </a:r>
        </a:p>
      </dsp:txBody>
      <dsp:txXfrm>
        <a:off x="53680" y="1209972"/>
        <a:ext cx="1942724" cy="992284"/>
      </dsp:txXfrm>
    </dsp:sp>
    <dsp:sp modelId="{93827FCD-7CBA-43EB-9CB2-4CF53EEE2F92}">
      <dsp:nvSpPr>
        <dsp:cNvPr id="0" name=""/>
        <dsp:cNvSpPr/>
      </dsp:nvSpPr>
      <dsp:spPr>
        <a:xfrm rot="5400000">
          <a:off x="3432524" y="1038443"/>
          <a:ext cx="879715" cy="3644595"/>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IN" sz="1600" kern="1200" dirty="0"/>
            <a:t>Produces the network's prediction </a:t>
          </a:r>
          <a:r>
            <a:rPr lang="en-US" sz="1600" kern="1200" dirty="0"/>
            <a:t>based on the processed data</a:t>
          </a:r>
          <a:endParaRPr lang="en-IN" sz="1600" kern="1200" dirty="0"/>
        </a:p>
      </dsp:txBody>
      <dsp:txXfrm rot="-5400000">
        <a:off x="2050084" y="2463827"/>
        <a:ext cx="3601651" cy="793827"/>
      </dsp:txXfrm>
    </dsp:sp>
    <dsp:sp modelId="{B5936DA4-FB21-4AAF-9B43-C3FEC80C6070}">
      <dsp:nvSpPr>
        <dsp:cNvPr id="0" name=""/>
        <dsp:cNvSpPr/>
      </dsp:nvSpPr>
      <dsp:spPr>
        <a:xfrm>
          <a:off x="0" y="2310918"/>
          <a:ext cx="2050084" cy="109964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IN" sz="1800" kern="1200" dirty="0"/>
            <a:t>Output Layer</a:t>
          </a:r>
        </a:p>
      </dsp:txBody>
      <dsp:txXfrm>
        <a:off x="53680" y="2364598"/>
        <a:ext cx="1942724" cy="992284"/>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61978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72153D-82A4-05D9-C457-56A2018B31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CD48D8-FFC2-D497-94E3-F5D9A49CA0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BAC19A-B5A7-8C52-DA35-82908D980841}"/>
              </a:ext>
            </a:extLst>
          </p:cNvPr>
          <p:cNvSpPr>
            <a:spLocks noGrp="1"/>
          </p:cNvSpPr>
          <p:nvPr>
            <p:ph type="body" idx="1"/>
          </p:nvPr>
        </p:nvSpPr>
        <p:spPr/>
        <p:txBody>
          <a:bodyPr/>
          <a:lstStyle/>
          <a:p>
            <a:pPr marL="158750" indent="0" algn="just">
              <a:lnSpc>
                <a:spcPct val="107000"/>
              </a:lnSpc>
              <a:spcBef>
                <a:spcPts val="600"/>
              </a:spcBef>
              <a:spcAft>
                <a:spcPts val="1400"/>
              </a:spcAft>
              <a:buNone/>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Deep learning has become indispensable for solving some of the most complex and dynamic problems in modern technology.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endParaRPr lang="en-US" sz="1800" b="1" dirty="0">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Key Advantages</a:t>
            </a:r>
            <a:endParaRPr lang="en-IN" sz="1800" b="1" dirty="0">
              <a:effectLst/>
              <a:latin typeface="Arial" panose="020B0604020202020204" pitchFamily="34" charset="0"/>
              <a:ea typeface="MS Gothic" panose="020B0609070205080204" pitchFamily="49" charset="-128"/>
              <a:cs typeface="Gautami" panose="020B0502040204020203" pitchFamily="34" charset="0"/>
            </a:endParaRPr>
          </a:p>
          <a:p>
            <a:pPr marL="457200" algn="just">
              <a:lnSpc>
                <a:spcPct val="107000"/>
              </a:lnSpc>
              <a:spcBef>
                <a:spcPts val="600"/>
              </a:spcBef>
              <a:spcAft>
                <a:spcPts val="1400"/>
              </a:spcAft>
            </a:pPr>
            <a:r>
              <a:rPr lang="en-US" sz="1800" b="1" dirty="0">
                <a:effectLst/>
                <a:latin typeface="Arial" panose="020B0604020202020204" pitchFamily="34" charset="0"/>
                <a:ea typeface="Calibri" panose="020F0502020204030204" pitchFamily="34" charset="0"/>
                <a:cs typeface="Gautami" panose="020B0502040204020203" pitchFamily="34" charset="0"/>
              </a:rPr>
              <a:t>High Accuracy in Complex Tasks: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914400" lvl="1"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Deep learning achieves state-of-the-art performance in image recognition tasks, outperforming traditional machine learning methods.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457200" algn="just">
              <a:lnSpc>
                <a:spcPct val="107000"/>
              </a:lnSpc>
              <a:spcBef>
                <a:spcPts val="600"/>
              </a:spcBef>
              <a:spcAft>
                <a:spcPts val="1400"/>
              </a:spcAft>
            </a:pPr>
            <a:r>
              <a:rPr lang="en-US" sz="1800" b="1" dirty="0">
                <a:effectLst/>
                <a:latin typeface="Arial" panose="020B0604020202020204" pitchFamily="34" charset="0"/>
                <a:ea typeface="Calibri" panose="020F0502020204030204" pitchFamily="34" charset="0"/>
                <a:cs typeface="Gautami" panose="020B0502040204020203" pitchFamily="34" charset="0"/>
              </a:rPr>
              <a:t>Versatility: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914400" lvl="1"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It crosses paradigms: from natural language processing, where one gets chatbots based on GPT, to healthcare diagnostics, like cancer detection.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457200" algn="just">
              <a:lnSpc>
                <a:spcPct val="107000"/>
              </a:lnSpc>
              <a:spcBef>
                <a:spcPts val="600"/>
              </a:spcBef>
              <a:spcAft>
                <a:spcPts val="1400"/>
              </a:spcAft>
            </a:pPr>
            <a:r>
              <a:rPr lang="en-US" sz="1800" b="1" dirty="0">
                <a:effectLst/>
                <a:latin typeface="Arial" panose="020B0604020202020204" pitchFamily="34" charset="0"/>
                <a:ea typeface="Calibri" panose="020F0502020204030204" pitchFamily="34" charset="0"/>
                <a:cs typeface="Gautami" panose="020B0502040204020203" pitchFamily="34" charset="0"/>
              </a:rPr>
              <a:t>Automation: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914400" lvl="1"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It automatically learns features, minimizing human intervention.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1400"/>
              </a:spcAft>
              <a:buNone/>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Real-World Applications</a:t>
            </a:r>
            <a:endParaRPr lang="en-IN" sz="1800" b="1" dirty="0">
              <a:solidFill>
                <a:srgbClr val="000000"/>
              </a:solidFill>
              <a:effectLst/>
              <a:latin typeface="Arial" panose="020B0604020202020204" pitchFamily="34" charset="0"/>
              <a:ea typeface="MS Gothic" panose="020B0609070205080204" pitchFamily="49" charset="-128"/>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Image Recognition Applied in photo tagging, facial recognition, and object detection for autonomous driving systems.</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Speech Recognition Enables virtual assistants, such as Alexa and Siri.</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Games: Deep learning reinforcement led to innovations like AlphaGo.</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Natural Language Processing (NLP): Drives translation services, sentiment analysis, and chatbots.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buNone/>
            </a:pPr>
            <a:endParaRPr lang="en-IN" dirty="0"/>
          </a:p>
        </p:txBody>
      </p:sp>
    </p:spTree>
    <p:extLst>
      <p:ext uri="{BB962C8B-B14F-4D97-AF65-F5344CB8AC3E}">
        <p14:creationId xmlns:p14="http://schemas.microsoft.com/office/powerpoint/2010/main" val="1048965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059D1-036F-F05F-BF3B-BE7EB08EC3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C4C72D-2BAF-E674-4991-8B9B4FBCA3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25B158-5246-C455-E036-CEA7133466C5}"/>
              </a:ext>
            </a:extLst>
          </p:cNvPr>
          <p:cNvSpPr>
            <a:spLocks noGrp="1"/>
          </p:cNvSpPr>
          <p:nvPr>
            <p:ph type="body" idx="1"/>
          </p:nvPr>
        </p:nvSpPr>
        <p:spPr/>
        <p:txBody>
          <a:bodyPr/>
          <a:lstStyle/>
          <a:p>
            <a:pPr marL="158750" indent="0">
              <a:buNone/>
            </a:pPr>
            <a:r>
              <a:rPr lang="en-US" b="1" dirty="0"/>
              <a:t>1. Neurons</a:t>
            </a:r>
          </a:p>
          <a:p>
            <a:r>
              <a:rPr lang="en-US" dirty="0"/>
              <a:t>Neurons are the fundamental units of a neural network, inspired by the biological neurons in the human brain. Each neuron receives input signals (data or outputs from other neurons), processes them by applying a set of weights and biases, and produces an output. This output is passed through an </a:t>
            </a:r>
            <a:r>
              <a:rPr lang="en-US" b="1" dirty="0"/>
              <a:t>activation function</a:t>
            </a:r>
            <a:r>
              <a:rPr lang="en-US" dirty="0"/>
              <a:t>, which determines whether and how the neuron "fires" or activates. Neurons are responsible for extracting and processing features from the input data at each stage of the network.</a:t>
            </a:r>
          </a:p>
          <a:p>
            <a:pPr marL="158750" indent="0">
              <a:buNone/>
            </a:pPr>
            <a:r>
              <a:rPr lang="en-US" dirty="0"/>
              <a:t>For example:</a:t>
            </a:r>
          </a:p>
          <a:p>
            <a:pPr marL="457200" indent="-298450"/>
            <a:r>
              <a:rPr lang="en-US" dirty="0"/>
              <a:t>In a neural network for image recognition, neurons in the first layer might identify simple edges, while neurons in deeper layers learn more complex features like shapes or objects.</a:t>
            </a:r>
          </a:p>
          <a:p>
            <a:pPr marL="158750" indent="0">
              <a:buNone/>
            </a:pPr>
            <a:endParaRPr lang="en-US" b="1" dirty="0"/>
          </a:p>
          <a:p>
            <a:pPr marL="158750" indent="0">
              <a:buNone/>
            </a:pPr>
            <a:r>
              <a:rPr lang="en-US" b="1" dirty="0"/>
              <a:t>2. Layers</a:t>
            </a:r>
          </a:p>
          <a:p>
            <a:r>
              <a:rPr lang="en-US" dirty="0"/>
              <a:t>Layers are structured groups of neurons that work collectively to analyze and transform input data. They form the architecture of a neural network.</a:t>
            </a:r>
          </a:p>
          <a:p>
            <a:pPr marL="158750" indent="0">
              <a:buNone/>
            </a:pPr>
            <a:endParaRPr lang="en-US" b="1" dirty="0"/>
          </a:p>
          <a:p>
            <a:pPr marL="158750" indent="0">
              <a:buNone/>
            </a:pPr>
            <a:r>
              <a:rPr lang="en-US" b="1" dirty="0"/>
              <a:t>3. Activation Functions</a:t>
            </a:r>
          </a:p>
          <a:p>
            <a:r>
              <a:rPr lang="en-US" dirty="0"/>
              <a:t>Activation functions introduce </a:t>
            </a:r>
            <a:r>
              <a:rPr lang="en-US" b="1" dirty="0"/>
              <a:t>non-linearity</a:t>
            </a:r>
            <a:r>
              <a:rPr lang="en-US" dirty="0"/>
              <a:t> into a neural network, making it capable of learning and modeling complex relationships in the data. Without them, the model would behave like a simple linear system, severely limiting its ability to solve real-world problems. Activation functions decide how strongly a neuron responds to its inputs by transforming the neuron's weighted sum of inputs into a specific range.</a:t>
            </a:r>
          </a:p>
          <a:p>
            <a:pPr marL="158750" indent="0">
              <a:buNone/>
            </a:pPr>
            <a:endParaRPr lang="en-IN" dirty="0"/>
          </a:p>
        </p:txBody>
      </p:sp>
    </p:spTree>
    <p:extLst>
      <p:ext uri="{BB962C8B-B14F-4D97-AF65-F5344CB8AC3E}">
        <p14:creationId xmlns:p14="http://schemas.microsoft.com/office/powerpoint/2010/main" val="2566057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4991B-719E-0FB6-EFF0-88C5436197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50D8CB-1829-A15D-DA06-767380869AAD}"/>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a:extLst>
                  <a:ext uri="{FF2B5EF4-FFF2-40B4-BE49-F238E27FC236}">
                    <a16:creationId xmlns:a16="http://schemas.microsoft.com/office/drawing/2014/main" id="{7A3152DC-E74B-53F5-24E9-D9FCA3EB5008}"/>
                  </a:ext>
                </a:extLst>
              </p:cNvPr>
              <p:cNvSpPr>
                <a:spLocks noGrp="1"/>
              </p:cNvSpPr>
              <p:nvPr>
                <p:ph type="body" idx="1"/>
              </p:nvPr>
            </p:nvSpPr>
            <p:spPr/>
            <p:txBody>
              <a:bodyPr/>
              <a:lstStyle/>
              <a:p>
                <a:pPr marL="158750" indent="0" algn="just">
                  <a:lnSpc>
                    <a:spcPct val="107000"/>
                  </a:lnSpc>
                  <a:spcBef>
                    <a:spcPts val="200"/>
                  </a:spcBef>
                  <a:buNone/>
                </a:pPr>
                <a:r>
                  <a:rPr lang="en-US"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What's a Neuron?</a:t>
                </a: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The smallest computation unit in a neural network is the neuron at its center. This kind of neuron mimics its biological counterparts found in the human brain, which perform the simple yet crucial function of receiving input data, processing using mathematical operations, and producing output. This output forms an input to further neurons in the network, thereby allowing information flow and transformation.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endParaRPr lang="en-US" sz="1800" b="1" dirty="0">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Neuron Structure</a:t>
                </a:r>
                <a:endParaRPr lang="en-IN" sz="1800" b="1" dirty="0">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One neuron can be viewed as a mathematical function that takes inputs, weights their importance, adds a bias term to introduce flexibility, and feeds this result through an activation function that introduces nonlinearity into the model. With this kind of neuron, it can model complex relationships that reside in the data.</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800"/>
                  </a:spcAft>
                  <a:buNone/>
                </a:pPr>
                <a:endParaRPr lang="en-IN" sz="1800" b="1"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8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Components of a Neuron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Inputs </a:t>
                </a:r>
                <a14:m>
                  <m:oMath xmlns:m="http://schemas.openxmlformats.org/officeDocument/2006/math">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𝒙</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𝟏</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𝒙</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𝟐</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𝒙</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𝒏</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 ​)</m:t>
                    </m:r>
                  </m:oMath>
                </a14:m>
                <a:r>
                  <a:rPr lang="en-IN" sz="1800" dirty="0">
                    <a:effectLst/>
                    <a:latin typeface="Arial" panose="020B0604020202020204" pitchFamily="34" charset="0"/>
                    <a:ea typeface="Calibri" panose="020F0502020204030204" pitchFamily="34" charset="0"/>
                    <a:cs typeface="Gautami" panose="020B0502040204020203" pitchFamily="34" charset="0"/>
                  </a:rPr>
                  <a:t>: These are the data points or features fed into the neuron. In a simple dataset, inputs could represent variables such as age, income, or temperature.</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Weights </a:t>
                </a:r>
                <a14:m>
                  <m:oMath xmlns:m="http://schemas.openxmlformats.org/officeDocument/2006/math">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𝒘</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𝟏</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𝒘</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𝟐</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b="1"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b="1" i="1">
                            <a:effectLst/>
                            <a:latin typeface="Cambria Math" panose="02040503050406030204" pitchFamily="18" charset="0"/>
                            <a:ea typeface="Calibri" panose="020F0502020204030204" pitchFamily="34" charset="0"/>
                            <a:cs typeface="Gautami" panose="020B0502040204020203" pitchFamily="34" charset="0"/>
                          </a:rPr>
                          <m:t>𝒘</m:t>
                        </m:r>
                      </m:e>
                      <m:sub>
                        <m:r>
                          <a:rPr lang="en-IN" sz="1800" b="1" i="1">
                            <a:effectLst/>
                            <a:latin typeface="Cambria Math" panose="02040503050406030204" pitchFamily="18" charset="0"/>
                            <a:ea typeface="Calibri" panose="020F0502020204030204" pitchFamily="34" charset="0"/>
                            <a:cs typeface="Gautami" panose="020B0502040204020203" pitchFamily="34" charset="0"/>
                          </a:rPr>
                          <m:t>𝒏</m:t>
                        </m:r>
                      </m:sub>
                    </m:sSub>
                    <m:r>
                      <a:rPr lang="en-IN" sz="1800" b="1" i="1">
                        <a:effectLst/>
                        <a:latin typeface="Cambria Math" panose="02040503050406030204" pitchFamily="18" charset="0"/>
                        <a:ea typeface="Calibri" panose="020F0502020204030204" pitchFamily="34" charset="0"/>
                        <a:cs typeface="Gautami" panose="020B0502040204020203" pitchFamily="34" charset="0"/>
                      </a:rPr>
                      <m:t> ​)</m:t>
                    </m:r>
                  </m:oMath>
                </a14:m>
                <a:r>
                  <a:rPr lang="en-IN" sz="1800" dirty="0">
                    <a:effectLst/>
                    <a:latin typeface="Arial" panose="020B0604020202020204" pitchFamily="34" charset="0"/>
                    <a:ea typeface="Calibri" panose="020F0502020204030204" pitchFamily="34" charset="0"/>
                    <a:cs typeface="Gautami" panose="020B0502040204020203" pitchFamily="34" charset="0"/>
                  </a:rPr>
                  <a:t>: Each input is multiplied by a corresponding weight. The weight determines the importance or contribution of each input to the final output. During training, the network adjusts these weights to improve predictions.</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Bias (b)</a:t>
                </a:r>
                <a:r>
                  <a:rPr lang="en-IN" sz="1800" dirty="0">
                    <a:effectLst/>
                    <a:latin typeface="Arial" panose="020B0604020202020204" pitchFamily="34" charset="0"/>
                    <a:ea typeface="Calibri" panose="020F0502020204030204" pitchFamily="34" charset="0"/>
                    <a:cs typeface="Gautami" panose="020B0502040204020203" pitchFamily="34" charset="0"/>
                  </a:rPr>
                  <a:t>: The bias is an additional parameter that helps the neuron fine-tune its output. It shifts the activation function, allowing the network to better fit the data.</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Equation</a:t>
                </a:r>
                <a:r>
                  <a:rPr lang="en-IN" sz="1800" dirty="0">
                    <a:effectLst/>
                    <a:latin typeface="Arial" panose="020B0604020202020204" pitchFamily="34" charset="0"/>
                    <a:ea typeface="Calibri" panose="020F0502020204030204" pitchFamily="34" charset="0"/>
                    <a:cs typeface="Gautami" panose="020B0502040204020203" pitchFamily="34" charset="0"/>
                  </a:rPr>
                  <a:t>: The computation performed by a single neuron can be summarized mathematically as:</a:t>
                </a:r>
              </a:p>
              <a:p>
                <a:pPr marL="158750" indent="0" algn="just">
                  <a:lnSpc>
                    <a:spcPct val="107000"/>
                  </a:lnSpc>
                  <a:spcBef>
                    <a:spcPts val="600"/>
                  </a:spcBef>
                  <a:spcAft>
                    <a:spcPts val="800"/>
                  </a:spcAft>
                  <a:buNone/>
                </a:pPr>
                <a14:m>
                  <m:oMathPara xmlns:m="http://schemas.openxmlformats.org/officeDocument/2006/math">
                    <m:oMathParaPr>
                      <m:jc m:val="centerGroup"/>
                    </m:oMathParaPr>
                    <m:oMath xmlns:m="http://schemas.openxmlformats.org/officeDocument/2006/math">
                      <m:r>
                        <a:rPr lang="en-IN" sz="1800" i="1">
                          <a:effectLst/>
                          <a:latin typeface="Cambria Math" panose="02040503050406030204" pitchFamily="18" charset="0"/>
                          <a:ea typeface="Calibri" panose="020F0502020204030204" pitchFamily="34" charset="0"/>
                          <a:cs typeface="Gautami" panose="020B0502040204020203" pitchFamily="34" charset="0"/>
                        </a:rPr>
                        <m:t>𝑧</m:t>
                      </m:r>
                      <m:r>
                        <a:rPr lang="en-IN" sz="1800" i="1">
                          <a:effectLst/>
                          <a:latin typeface="Cambria Math" panose="02040503050406030204" pitchFamily="18" charset="0"/>
                          <a:ea typeface="Calibri" panose="020F0502020204030204" pitchFamily="34" charset="0"/>
                          <a:cs typeface="Gautami" panose="020B0502040204020203" pitchFamily="34" charset="0"/>
                        </a:rPr>
                        <m:t> = </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𝑤</m:t>
                          </m:r>
                        </m:e>
                        <m:sub>
                          <m:r>
                            <a:rPr lang="en-IN" sz="1800" i="1">
                              <a:effectLst/>
                              <a:latin typeface="Cambria Math" panose="02040503050406030204" pitchFamily="18" charset="0"/>
                              <a:ea typeface="Calibri" panose="020F0502020204030204" pitchFamily="34" charset="0"/>
                              <a:cs typeface="Gautami" panose="020B0502040204020203" pitchFamily="34" charset="0"/>
                            </a:rPr>
                            <m:t>1</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𝑥</m:t>
                          </m:r>
                        </m:e>
                        <m:sub>
                          <m:r>
                            <a:rPr lang="en-IN" sz="1800" i="1">
                              <a:effectLst/>
                              <a:latin typeface="Cambria Math" panose="02040503050406030204" pitchFamily="18" charset="0"/>
                              <a:ea typeface="Calibri" panose="020F0502020204030204" pitchFamily="34" charset="0"/>
                              <a:cs typeface="Gautami" panose="020B0502040204020203" pitchFamily="34" charset="0"/>
                            </a:rPr>
                            <m:t>1</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 +</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𝑤</m:t>
                          </m:r>
                        </m:e>
                        <m:sub>
                          <m:r>
                            <a:rPr lang="en-IN" sz="1800" i="1">
                              <a:effectLst/>
                              <a:latin typeface="Cambria Math" panose="02040503050406030204" pitchFamily="18" charset="0"/>
                              <a:ea typeface="Calibri" panose="020F0502020204030204" pitchFamily="34" charset="0"/>
                              <a:cs typeface="Gautami" panose="020B0502040204020203" pitchFamily="34" charset="0"/>
                            </a:rPr>
                            <m:t>2</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𝑥</m:t>
                          </m:r>
                        </m:e>
                        <m:sub>
                          <m:r>
                            <a:rPr lang="en-IN" sz="1800" i="1">
                              <a:effectLst/>
                              <a:latin typeface="Cambria Math" panose="02040503050406030204" pitchFamily="18" charset="0"/>
                              <a:ea typeface="Calibri" panose="020F0502020204030204" pitchFamily="34" charset="0"/>
                              <a:cs typeface="Gautami" panose="020B0502040204020203" pitchFamily="34" charset="0"/>
                            </a:rPr>
                            <m:t>2</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 +</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𝑤</m:t>
                          </m:r>
                        </m:e>
                        <m:sub>
                          <m:r>
                            <a:rPr lang="en-IN" sz="1800" i="1">
                              <a:effectLst/>
                              <a:latin typeface="Cambria Math" panose="02040503050406030204" pitchFamily="18" charset="0"/>
                              <a:ea typeface="Calibri" panose="020F0502020204030204" pitchFamily="34" charset="0"/>
                              <a:cs typeface="Gautami" panose="020B0502040204020203" pitchFamily="34" charset="0"/>
                            </a:rPr>
                            <m:t>𝑛</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m:t>
                      </m:r>
                      <m:sSub>
                        <m:sSubPr>
                          <m:ctrlPr>
                            <a:rPr lang="en-IN" sz="1800" i="1">
                              <a:effectLst/>
                              <a:latin typeface="Cambria Math" panose="02040503050406030204" pitchFamily="18" charset="0"/>
                              <a:ea typeface="Calibri" panose="020F0502020204030204" pitchFamily="34" charset="0"/>
                              <a:cs typeface="Gautami" panose="020B0502040204020203" pitchFamily="34" charset="0"/>
                            </a:rPr>
                          </m:ctrlPr>
                        </m:sSubPr>
                        <m:e>
                          <m:r>
                            <a:rPr lang="en-IN" sz="1800" i="1">
                              <a:effectLst/>
                              <a:latin typeface="Cambria Math" panose="02040503050406030204" pitchFamily="18" charset="0"/>
                              <a:ea typeface="Calibri" panose="020F0502020204030204" pitchFamily="34" charset="0"/>
                              <a:cs typeface="Gautami" panose="020B0502040204020203" pitchFamily="34" charset="0"/>
                            </a:rPr>
                            <m:t>𝑥</m:t>
                          </m:r>
                        </m:e>
                        <m:sub>
                          <m:r>
                            <a:rPr lang="en-IN" sz="1800" i="1">
                              <a:effectLst/>
                              <a:latin typeface="Cambria Math" panose="02040503050406030204" pitchFamily="18" charset="0"/>
                              <a:ea typeface="Calibri" panose="020F0502020204030204" pitchFamily="34" charset="0"/>
                              <a:cs typeface="Gautami" panose="020B0502040204020203" pitchFamily="34" charset="0"/>
                            </a:rPr>
                            <m:t>𝑛</m:t>
                          </m:r>
                        </m:sub>
                      </m:sSub>
                      <m:r>
                        <a:rPr lang="en-IN" sz="1800" i="1">
                          <a:effectLst/>
                          <a:latin typeface="Cambria Math" panose="02040503050406030204" pitchFamily="18" charset="0"/>
                          <a:ea typeface="Calibri" panose="020F0502020204030204" pitchFamily="34" charset="0"/>
                          <a:cs typeface="Gautami" panose="020B0502040204020203" pitchFamily="34" charset="0"/>
                        </a:rPr>
                        <m:t> + </m:t>
                      </m:r>
                      <m:r>
                        <a:rPr lang="en-IN" sz="1800" i="1">
                          <a:effectLst/>
                          <a:latin typeface="Cambria Math" panose="02040503050406030204" pitchFamily="18" charset="0"/>
                          <a:ea typeface="Calibri" panose="020F0502020204030204" pitchFamily="34" charset="0"/>
                          <a:cs typeface="Gautami" panose="020B0502040204020203" pitchFamily="34" charset="0"/>
                        </a:rPr>
                        <m:t>𝑏</m:t>
                      </m:r>
                    </m:oMath>
                  </m:oMathPara>
                </a14:m>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457200" indent="0" algn="just">
                  <a:lnSpc>
                    <a:spcPct val="107000"/>
                  </a:lnSpc>
                  <a:spcBef>
                    <a:spcPts val="600"/>
                  </a:spcBef>
                  <a:spcAft>
                    <a:spcPts val="800"/>
                  </a:spcAft>
                  <a:buNone/>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Here, z represents the intermediate result before applying the activation function.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endParaRPr lang="en-IN"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0" lvl="0" indent="0" algn="just">
                  <a:lnSpc>
                    <a:spcPct val="107000"/>
                  </a:lnSpc>
                  <a:spcBef>
                    <a:spcPts val="600"/>
                  </a:spcBef>
                  <a:spcAft>
                    <a:spcPts val="1400"/>
                  </a:spcAft>
                  <a:buNone/>
                  <a:tabLst>
                    <a:tab pos="457200" algn="l"/>
                  </a:tabLst>
                </a:pPr>
                <a:r>
                  <a:rPr lang="en-IN"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Activation Function</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 result z is passed through an activation function, which transforms it into the neuron's output, introducing the non-linearity necessary for learning complex patterns.</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Example to Understand:</a:t>
                </a: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To understand the how neuron works, Imagine a scenario where we want to predict the price of a house based on three features: the number of bedrooms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1​</m:t>
                        </m:r>
                      </m:sub>
                    </m:sSub>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 square footage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2</m:t>
                        </m:r>
                      </m:sub>
                    </m:sSub>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and the distance to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sub>
                    </m:sSub>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For example, suppose a house has 3 bedrooms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1500 square feet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𝟏𝟓𝟎𝟎</m:t>
                    </m:r>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and is located 10 miles from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14:m>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m:t>
                    </m:r>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These inputs are processed by a neuron to predict the house price. </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Each input is associated with a weight that represents its relative importance in determining the house price. For instance, let the weight for the number of bedrooms be </a:t>
                </a:r>
                <a14:m>
                  <m:oMath xmlns:m="http://schemas.openxmlformats.org/officeDocument/2006/math">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𝟓𝟎𝟎𝟎</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(indicating that each additional bedroom increases the price by $5000), the weight for square footage be </a:t>
                </a:r>
                <a14:m>
                  <m:oMath xmlns:m="http://schemas.openxmlformats.org/officeDocument/2006/math">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𝟐𝟎𝟎</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(meaning the price increases by $200 for each additional square foot), and the weight for distance from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be </a:t>
                </a:r>
                <a14:m>
                  <m:oMath xmlns:m="http://schemas.openxmlformats.org/officeDocument/2006/math">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𝟏𝟎𝟎𝟎</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(suggesting the price decreases by $1000 for each additional mile away from the city). Additionally, a bias (b) is added to fine-tune the prediction, such as </a:t>
                </a:r>
                <a14:m>
                  <m:oMath xmlns:m="http://schemas.openxmlformats.org/officeDocument/2006/math">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𝒃</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𝟏𝟎𝟎𝟎𝟎</m:t>
                    </m:r>
                  </m:oMath>
                </a14:m>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which serves as a baseline adjustment for the price.</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The neuron computes the weighted sum of the inputs and the bias using the equation: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1400"/>
                  </a:spcAft>
                  <a:buNone/>
                </a:pPr>
                <a14:m>
                  <m:oMathPara xmlns:m="http://schemas.openxmlformats.org/officeDocument/2006/math">
                    <m:oMathParaPr>
                      <m:jc m:val="centerGroup"/>
                    </m:oMathParaPr>
                    <m:oMath xmlns:m="http://schemas.openxmlformats.org/officeDocument/2006/math">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𝒛</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 </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𝒘</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sSub>
                        <m:sSubPr>
                          <m:ctrlP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ctrlPr>
                        </m:sSubPr>
                        <m:e>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𝒙</m:t>
                          </m:r>
                        </m:e>
                        <m: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sub>
                      </m:sSub>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𝑏</m:t>
                      </m:r>
                    </m:oMath>
                  </m:oMathPara>
                </a14:m>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Substituting the values, the computation becomes: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1400"/>
                  </a:spcAft>
                  <a:buNone/>
                </a:pPr>
                <a14:m>
                  <m:oMathPara xmlns:m="http://schemas.openxmlformats.org/officeDocument/2006/math">
                    <m:oMathParaPr>
                      <m:jc m:val="centerGroup"/>
                    </m:oMathParaPr>
                    <m:oMath xmlns:m="http://schemas.openxmlformats.org/officeDocument/2006/math">
                      <m:r>
                        <a:rPr lang="en-IN" sz="1800" i="1">
                          <a:solidFill>
                            <a:srgbClr val="000000"/>
                          </a:solidFill>
                          <a:effectLst/>
                          <a:latin typeface="Cambria Math" panose="02040503050406030204" pitchFamily="18" charset="0"/>
                          <a:ea typeface="Arial" panose="020B0604020202020204" pitchFamily="34" charset="0"/>
                          <a:cs typeface="Arial" panose="020B0604020202020204" pitchFamily="34" charset="0"/>
                        </a:rPr>
                        <m:t>𝑧</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𝟓𝟎𝟎𝟎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𝟐𝟎𝟎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𝟏𝟓𝟎𝟎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𝟏𝟎𝟎𝟎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𝟏𝟎𝟎𝟎𝟎</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 = </m:t>
                      </m:r>
                      <m:r>
                        <a:rPr lang="en-IN" sz="1800" b="1" i="1">
                          <a:solidFill>
                            <a:srgbClr val="000000"/>
                          </a:solidFill>
                          <a:effectLst/>
                          <a:latin typeface="Cambria Math" panose="02040503050406030204" pitchFamily="18" charset="0"/>
                          <a:ea typeface="Arial" panose="020B0604020202020204" pitchFamily="34" charset="0"/>
                          <a:cs typeface="Arial" panose="020B0604020202020204" pitchFamily="34" charset="0"/>
                        </a:rPr>
                        <m:t>𝟑𝟎𝟓𝟎𝟎𝟎</m:t>
                      </m:r>
                    </m:oMath>
                  </m:oMathPara>
                </a14:m>
                <a:endParaRPr lang="en-IN" sz="1800" dirty="0">
                  <a:effectLst/>
                  <a:latin typeface="Arial" panose="020B0604020202020204" pitchFamily="34" charset="0"/>
                  <a:ea typeface="Calibri" panose="020F0502020204030204" pitchFamily="34" charset="0"/>
                  <a:cs typeface="Gautami" panose="020B0502040204020203" pitchFamily="34" charset="0"/>
                </a:endParaRPr>
              </a:p>
              <a:p>
                <a:r>
                  <a:rPr lang="en-IN" sz="1800" dirty="0">
                    <a:solidFill>
                      <a:srgbClr val="000000"/>
                    </a:solidFill>
                    <a:effectLst/>
                    <a:latin typeface="Arial" panose="020B0604020202020204" pitchFamily="34" charset="0"/>
                    <a:ea typeface="Arial" panose="020B0604020202020204" pitchFamily="34" charset="0"/>
                  </a:rPr>
                  <a:t>The result (z = 305000) is then passed through an activation function, such as the Rectified Linear Unit (</a:t>
                </a:r>
                <a:r>
                  <a:rPr lang="en-IN" sz="1800" dirty="0" err="1">
                    <a:solidFill>
                      <a:srgbClr val="000000"/>
                    </a:solidFill>
                    <a:effectLst/>
                    <a:latin typeface="Arial" panose="020B0604020202020204" pitchFamily="34" charset="0"/>
                    <a:ea typeface="Arial" panose="020B0604020202020204" pitchFamily="34" charset="0"/>
                  </a:rPr>
                  <a:t>ReLU</a:t>
                </a:r>
                <a:r>
                  <a:rPr lang="en-IN" sz="1800" dirty="0">
                    <a:solidFill>
                      <a:srgbClr val="000000"/>
                    </a:solidFill>
                    <a:effectLst/>
                    <a:latin typeface="Arial" panose="020B0604020202020204" pitchFamily="34" charset="0"/>
                    <a:ea typeface="Arial" panose="020B0604020202020204" pitchFamily="34" charset="0"/>
                  </a:rPr>
                  <a:t>), which outputs the maximum of 0 and z. Since z=305000 is positive, the </a:t>
                </a:r>
                <a:r>
                  <a:rPr lang="en-IN" sz="1800" dirty="0" err="1">
                    <a:solidFill>
                      <a:srgbClr val="000000"/>
                    </a:solidFill>
                    <a:effectLst/>
                    <a:latin typeface="Arial" panose="020B0604020202020204" pitchFamily="34" charset="0"/>
                    <a:ea typeface="Arial" panose="020B0604020202020204" pitchFamily="34" charset="0"/>
                  </a:rPr>
                  <a:t>ReLU</a:t>
                </a:r>
                <a:r>
                  <a:rPr lang="en-IN" sz="1800" dirty="0">
                    <a:solidFill>
                      <a:srgbClr val="000000"/>
                    </a:solidFill>
                    <a:effectLst/>
                    <a:latin typeface="Arial" panose="020B0604020202020204" pitchFamily="34" charset="0"/>
                    <a:ea typeface="Arial" panose="020B0604020202020204" pitchFamily="34" charset="0"/>
                  </a:rPr>
                  <a:t> function outputs 305000, representing the predicted house price.</a:t>
                </a:r>
                <a:endParaRPr lang="en-IN" dirty="0"/>
              </a:p>
            </p:txBody>
          </p:sp>
        </mc:Choice>
        <mc:Fallback xmlns="">
          <p:sp>
            <p:nvSpPr>
              <p:cNvPr id="3" name="Notes Placeholder 2">
                <a:extLst>
                  <a:ext uri="{FF2B5EF4-FFF2-40B4-BE49-F238E27FC236}">
                    <a16:creationId xmlns:a16="http://schemas.microsoft.com/office/drawing/2014/main" id="{7A3152DC-E74B-53F5-24E9-D9FCA3EB5008}"/>
                  </a:ext>
                </a:extLst>
              </p:cNvPr>
              <p:cNvSpPr>
                <a:spLocks noGrp="1"/>
              </p:cNvSpPr>
              <p:nvPr>
                <p:ph type="body" idx="1"/>
              </p:nvPr>
            </p:nvSpPr>
            <p:spPr/>
            <p:txBody>
              <a:bodyPr/>
              <a:lstStyle/>
              <a:p>
                <a:pPr marL="158750" indent="0" algn="just">
                  <a:lnSpc>
                    <a:spcPct val="107000"/>
                  </a:lnSpc>
                  <a:spcBef>
                    <a:spcPts val="200"/>
                  </a:spcBef>
                  <a:buNone/>
                </a:pPr>
                <a:r>
                  <a:rPr lang="en-US"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What's a Neuron?</a:t>
                </a: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The smallest computation unit in a neural network is the neuron at its center. This kind of neuron mimics its biological counterparts found in the human brain, which perform the simple yet crucial function of receiving input data, processing using mathematical operations, and producing output. This output forms an input to further neurons in the network, thereby allowing information flow and transformation.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endParaRPr lang="en-US" sz="1800" b="1" dirty="0">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Neuron Structure</a:t>
                </a:r>
                <a:endParaRPr lang="en-IN" sz="1800" b="1" dirty="0">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One neuron can be viewed as a mathematical function that takes inputs, weights their importance, adds a bias term to introduce flexibility, and feeds this result through an activation function that introduces nonlinearity into the model. With this kind of neuron, it can model complex relationships that reside in the data.</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800"/>
                  </a:spcAft>
                  <a:buNone/>
                </a:pPr>
                <a:endParaRPr lang="en-IN" sz="1800" b="1"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8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Components of a Neuron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Inputs </a:t>
                </a:r>
                <a:r>
                  <a:rPr lang="en-IN" sz="1800" b="1" i="0">
                    <a:effectLst/>
                    <a:latin typeface="Cambria Math" panose="02040503050406030204" pitchFamily="18" charset="0"/>
                    <a:ea typeface="Calibri" panose="020F0502020204030204" pitchFamily="34" charset="0"/>
                    <a:cs typeface="Gautami" panose="020B0502040204020203" pitchFamily="34" charset="0"/>
                  </a:rPr>
                  <a:t>(𝒙_𝟏,𝒙_𝟐,…,𝒙_𝒏  ​)</a:t>
                </a:r>
                <a:r>
                  <a:rPr lang="en-IN" sz="1800" dirty="0">
                    <a:effectLst/>
                    <a:latin typeface="Arial" panose="020B0604020202020204" pitchFamily="34" charset="0"/>
                    <a:ea typeface="Calibri" panose="020F0502020204030204" pitchFamily="34" charset="0"/>
                    <a:cs typeface="Gautami" panose="020B0502040204020203" pitchFamily="34" charset="0"/>
                  </a:rPr>
                  <a:t>: These are the data points or features fed into the neuron. In a simple dataset, inputs could represent variables such as age, income, or temperature.</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Weights </a:t>
                </a:r>
                <a:r>
                  <a:rPr lang="en-IN" sz="1800" b="1" i="0">
                    <a:effectLst/>
                    <a:latin typeface="Cambria Math" panose="02040503050406030204" pitchFamily="18" charset="0"/>
                    <a:ea typeface="Calibri" panose="020F0502020204030204" pitchFamily="34" charset="0"/>
                    <a:cs typeface="Gautami" panose="020B0502040204020203" pitchFamily="34" charset="0"/>
                  </a:rPr>
                  <a:t>(𝒘_𝟏,𝒘_𝟐,…,𝒘_𝒏  ​)</a:t>
                </a:r>
                <a:r>
                  <a:rPr lang="en-IN" sz="1800" dirty="0">
                    <a:effectLst/>
                    <a:latin typeface="Arial" panose="020B0604020202020204" pitchFamily="34" charset="0"/>
                    <a:ea typeface="Calibri" panose="020F0502020204030204" pitchFamily="34" charset="0"/>
                    <a:cs typeface="Gautami" panose="020B0502040204020203" pitchFamily="34" charset="0"/>
                  </a:rPr>
                  <a:t>: Each input is multiplied by a corresponding weight. The weight determines the importance or contribution of each input to the final output. During training, the network adjusts these weights to improve predictions.</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Bias (b)</a:t>
                </a:r>
                <a:r>
                  <a:rPr lang="en-IN" sz="1800" dirty="0">
                    <a:effectLst/>
                    <a:latin typeface="Arial" panose="020B0604020202020204" pitchFamily="34" charset="0"/>
                    <a:ea typeface="Calibri" panose="020F0502020204030204" pitchFamily="34" charset="0"/>
                    <a:cs typeface="Gautami" panose="020B0502040204020203" pitchFamily="34" charset="0"/>
                  </a:rPr>
                  <a:t>: The bias is an additional parameter that helps the neuron fine-tune its output. It shifts the activation function, allowing the network to better fit the data.</a:t>
                </a:r>
              </a:p>
              <a:p>
                <a:pPr marL="800100" lvl="1" indent="-342900" algn="l">
                  <a:lnSpc>
                    <a:spcPct val="107000"/>
                  </a:lnSpc>
                  <a:spcBef>
                    <a:spcPts val="600"/>
                  </a:spcBef>
                  <a:spcAft>
                    <a:spcPts val="800"/>
                  </a:spcAft>
                  <a:buFont typeface="+mj-lt"/>
                  <a:buAutoNum type="arabicPeriod"/>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Equation</a:t>
                </a:r>
                <a:r>
                  <a:rPr lang="en-IN" sz="1800" dirty="0">
                    <a:effectLst/>
                    <a:latin typeface="Arial" panose="020B0604020202020204" pitchFamily="34" charset="0"/>
                    <a:ea typeface="Calibri" panose="020F0502020204030204" pitchFamily="34" charset="0"/>
                    <a:cs typeface="Gautami" panose="020B0502040204020203" pitchFamily="34" charset="0"/>
                  </a:rPr>
                  <a:t>: The computation performed by a single neuron can be summarized mathematically as:</a:t>
                </a:r>
              </a:p>
              <a:p>
                <a:pPr marL="158750" indent="0" algn="just">
                  <a:lnSpc>
                    <a:spcPct val="107000"/>
                  </a:lnSpc>
                  <a:spcBef>
                    <a:spcPts val="600"/>
                  </a:spcBef>
                  <a:spcAft>
                    <a:spcPts val="800"/>
                  </a:spcAft>
                  <a:buNone/>
                </a:pPr>
                <a:r>
                  <a:rPr lang="en-IN" sz="1800" i="0">
                    <a:effectLst/>
                    <a:latin typeface="Cambria Math" panose="02040503050406030204" pitchFamily="18" charset="0"/>
                    <a:ea typeface="Calibri" panose="020F0502020204030204" pitchFamily="34" charset="0"/>
                    <a:cs typeface="Gautami" panose="020B0502040204020203" pitchFamily="34" charset="0"/>
                  </a:rPr>
                  <a:t>𝑧 = 𝑤_1⋅𝑥_1  +𝑤_2⋅𝑥_2+… +𝑤_𝑛⋅𝑥_𝑛  + 𝑏</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457200" indent="0" algn="just">
                  <a:lnSpc>
                    <a:spcPct val="107000"/>
                  </a:lnSpc>
                  <a:spcBef>
                    <a:spcPts val="600"/>
                  </a:spcBef>
                  <a:spcAft>
                    <a:spcPts val="800"/>
                  </a:spcAft>
                  <a:buNone/>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Here, z represents the intermediate result before applying the activation function.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endParaRPr lang="en-IN"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0" lvl="0" indent="0" algn="just">
                  <a:lnSpc>
                    <a:spcPct val="107000"/>
                  </a:lnSpc>
                  <a:spcBef>
                    <a:spcPts val="600"/>
                  </a:spcBef>
                  <a:spcAft>
                    <a:spcPts val="1400"/>
                  </a:spcAft>
                  <a:buNone/>
                  <a:tabLst>
                    <a:tab pos="457200" algn="l"/>
                  </a:tabLst>
                </a:pPr>
                <a:r>
                  <a:rPr lang="en-IN"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Activation Function</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 result z is passed through an activation function, which transforms it into the neuron's output, introducing the non-linearity necessary for learning complex patterns.</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0" lvl="0" indent="0" algn="just">
                  <a:lnSpc>
                    <a:spcPct val="107000"/>
                  </a:lnSpc>
                  <a:spcBef>
                    <a:spcPts val="600"/>
                  </a:spcBef>
                  <a:spcAft>
                    <a:spcPts val="1400"/>
                  </a:spcAft>
                  <a:buNone/>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Example to Understand:</a:t>
                </a: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To understand the how neuron works, Imagine a scenario where we want to predict the price of a house based on three features: the number of bedrooms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1​)</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 square footage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2)</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and the distance to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𝒙_𝟑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For example, suppose a house has 3 bedrooms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𝒙_𝟏=𝟑</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1500 square feet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𝒙_𝟐=𝟏𝟓𝟎𝟎</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and is located 10 miles from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𝒙_𝟑=𝟏𝟎</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These inputs are processed by a neuron to predict the house price. </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Each input is associated with a weight that represents its relative importance in determining the house price. For instance, let the weight for the number of bedrooms be </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𝒘_𝟏=𝟓𝟎𝟎𝟎</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(indicating that each additional bedroom increases the price by $5000), the weight for square footage be </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𝒘_𝟐=𝟐𝟎𝟎</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(meaning the price increases by $200 for each additional square foot), and the weight for distance from the city </a:t>
                </a:r>
                <a:r>
                  <a:rPr lang="en-IN"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center</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be </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𝒘_𝟑=−𝟏𝟎𝟎𝟎</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(suggesting the price decreases by $1000 for each additional mile away from the city). Additionally, a bias (b) is added to fine-tune the prediction, such as </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𝒃=𝟏𝟎𝟎𝟎𝟎</a:t>
                </a: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which serves as a baseline adjustment for the price.</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The neuron computes the weighted sum of the inputs and the bias using the equation: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1400"/>
                  </a:spcAft>
                  <a:buNone/>
                </a:pP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𝒛 = 𝒘_𝟏⋅𝒙_𝟏+𝒘_𝟐⋅𝒙_𝟐+𝒘_𝟑⋅𝒙_𝟑+ </a:t>
                </a: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𝑏</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Substituting the values, the computation becomes: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600"/>
                  </a:spcBef>
                  <a:spcAft>
                    <a:spcPts val="1400"/>
                  </a:spcAft>
                  <a:buNone/>
                </a:pPr>
                <a:r>
                  <a:rPr lang="en-IN" sz="1800" i="0">
                    <a:solidFill>
                      <a:srgbClr val="000000"/>
                    </a:solidFill>
                    <a:effectLst/>
                    <a:latin typeface="Cambria Math" panose="02040503050406030204" pitchFamily="18" charset="0"/>
                    <a:ea typeface="Arial" panose="020B0604020202020204" pitchFamily="34" charset="0"/>
                    <a:cs typeface="Arial" panose="020B0604020202020204" pitchFamily="34" charset="0"/>
                  </a:rPr>
                  <a:t>𝑧</a:t>
                </a:r>
                <a:r>
                  <a:rPr lang="en-IN" sz="1800" b="1" i="0">
                    <a:solidFill>
                      <a:srgbClr val="000000"/>
                    </a:solidFill>
                    <a:effectLst/>
                    <a:latin typeface="Cambria Math" panose="02040503050406030204" pitchFamily="18" charset="0"/>
                    <a:ea typeface="Arial" panose="020B0604020202020204" pitchFamily="34" charset="0"/>
                    <a:cs typeface="Arial" panose="020B0604020202020204" pitchFamily="34" charset="0"/>
                  </a:rPr>
                  <a:t>= (𝟓𝟎𝟎𝟎⋅ 𝟑) + (𝟐𝟎𝟎⋅ 𝟏𝟓𝟎𝟎) + (−𝟏𝟎𝟎𝟎⋅ 𝟏𝟎) + 𝟏𝟎𝟎𝟎𝟎 = 𝟑𝟎𝟓𝟎𝟎𝟎</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r>
                  <a:rPr lang="en-IN" sz="1800" dirty="0">
                    <a:solidFill>
                      <a:srgbClr val="000000"/>
                    </a:solidFill>
                    <a:effectLst/>
                    <a:latin typeface="Arial" panose="020B0604020202020204" pitchFamily="34" charset="0"/>
                    <a:ea typeface="Arial" panose="020B0604020202020204" pitchFamily="34" charset="0"/>
                  </a:rPr>
                  <a:t>The result (z = 305000) is then passed through an activation function, such as the Rectified Linear Unit (</a:t>
                </a:r>
                <a:r>
                  <a:rPr lang="en-IN" sz="1800" dirty="0" err="1">
                    <a:solidFill>
                      <a:srgbClr val="000000"/>
                    </a:solidFill>
                    <a:effectLst/>
                    <a:latin typeface="Arial" panose="020B0604020202020204" pitchFamily="34" charset="0"/>
                    <a:ea typeface="Arial" panose="020B0604020202020204" pitchFamily="34" charset="0"/>
                  </a:rPr>
                  <a:t>ReLU</a:t>
                </a:r>
                <a:r>
                  <a:rPr lang="en-IN" sz="1800" dirty="0">
                    <a:solidFill>
                      <a:srgbClr val="000000"/>
                    </a:solidFill>
                    <a:effectLst/>
                    <a:latin typeface="Arial" panose="020B0604020202020204" pitchFamily="34" charset="0"/>
                    <a:ea typeface="Arial" panose="020B0604020202020204" pitchFamily="34" charset="0"/>
                  </a:rPr>
                  <a:t>), which outputs the maximum of 0 and z. Since z=305000 is positive, the </a:t>
                </a:r>
                <a:r>
                  <a:rPr lang="en-IN" sz="1800" dirty="0" err="1">
                    <a:solidFill>
                      <a:srgbClr val="000000"/>
                    </a:solidFill>
                    <a:effectLst/>
                    <a:latin typeface="Arial" panose="020B0604020202020204" pitchFamily="34" charset="0"/>
                    <a:ea typeface="Arial" panose="020B0604020202020204" pitchFamily="34" charset="0"/>
                  </a:rPr>
                  <a:t>ReLU</a:t>
                </a:r>
                <a:r>
                  <a:rPr lang="en-IN" sz="1800" dirty="0">
                    <a:solidFill>
                      <a:srgbClr val="000000"/>
                    </a:solidFill>
                    <a:effectLst/>
                    <a:latin typeface="Arial" panose="020B0604020202020204" pitchFamily="34" charset="0"/>
                    <a:ea typeface="Arial" panose="020B0604020202020204" pitchFamily="34" charset="0"/>
                  </a:rPr>
                  <a:t> function outputs 305000, representing the predicted house price.</a:t>
                </a:r>
                <a:endParaRPr lang="en-IN" dirty="0"/>
              </a:p>
            </p:txBody>
          </p:sp>
        </mc:Fallback>
      </mc:AlternateContent>
    </p:spTree>
    <p:extLst>
      <p:ext uri="{BB962C8B-B14F-4D97-AF65-F5344CB8AC3E}">
        <p14:creationId xmlns:p14="http://schemas.microsoft.com/office/powerpoint/2010/main" val="4177838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24B4F-C498-7C1E-B7E4-D189BC889F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04FC39-40AE-5F95-E32C-A66FBD017F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98A6D2-941B-51DB-248A-43225D25947D}"/>
              </a:ext>
            </a:extLst>
          </p:cNvPr>
          <p:cNvSpPr>
            <a:spLocks noGrp="1"/>
          </p:cNvSpPr>
          <p:nvPr>
            <p:ph type="body" idx="1"/>
          </p:nvPr>
        </p:nvSpPr>
        <p:spPr/>
        <p:txBody>
          <a:bodyPr/>
          <a:lstStyle/>
          <a:p>
            <a:pPr marL="158750" indent="0" algn="just">
              <a:lnSpc>
                <a:spcPct val="107000"/>
              </a:lnSpc>
              <a:spcBef>
                <a:spcPts val="200"/>
              </a:spcBef>
              <a:buNone/>
            </a:pPr>
            <a:r>
              <a:rPr lang="en-IN" sz="14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Layers in a Neural Network</a:t>
            </a:r>
          </a:p>
          <a:p>
            <a:pPr algn="just">
              <a:lnSpc>
                <a:spcPct val="107000"/>
              </a:lnSpc>
              <a:spcBef>
                <a:spcPts val="600"/>
              </a:spcBef>
              <a:spcAft>
                <a:spcPts val="1400"/>
              </a:spcAft>
            </a:pPr>
            <a:r>
              <a:rPr lang="en-IN" sz="1100" dirty="0">
                <a:solidFill>
                  <a:srgbClr val="000000"/>
                </a:solidFill>
                <a:effectLst/>
                <a:latin typeface="Arial" panose="020B0604020202020204" pitchFamily="34" charset="0"/>
                <a:ea typeface="Arial" panose="020B0604020202020204" pitchFamily="34" charset="0"/>
                <a:cs typeface="Arial" panose="020B0604020202020204" pitchFamily="34" charset="0"/>
              </a:rPr>
              <a:t>A neural network is essentially a kind of computational system based on the structure and function of the human brain. Neurons are its core building blocks, which are grouped into layers. These layers work in sequence to process data and extract meaningful patterns.</a:t>
            </a:r>
            <a:endParaRPr lang="en-IN" sz="11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endParaRPr lang="en-IN" sz="1200" b="1" dirty="0">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07000"/>
              </a:lnSpc>
              <a:spcBef>
                <a:spcPts val="200"/>
              </a:spcBef>
              <a:buNone/>
            </a:pPr>
            <a:r>
              <a:rPr lang="en-IN" sz="1200" b="1" dirty="0">
                <a:effectLst/>
                <a:latin typeface="Arial" panose="020B0604020202020204" pitchFamily="34" charset="0"/>
                <a:ea typeface="MS Gothic" panose="020B0609070205080204" pitchFamily="49" charset="-128"/>
                <a:cs typeface="Gautami" panose="020B0502040204020203" pitchFamily="34" charset="0"/>
              </a:rPr>
              <a:t>Input Layer</a:t>
            </a: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The input layer is where the network connects to raw data. It takes input features directly and passes them along to other layers; that's what makes each neuron in the input layer represent a feature of the dataset:</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For image datasets, the input neurons ought to be representing pixel intensities.</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For tabular data, they are to represent single features, like age, or income, or temperature.</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The input layer does not do any computations—it only transmits the unprocessed input to the next layer for processing.</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158750" marR="0" indent="0" algn="just" rtl="0">
              <a:lnSpc>
                <a:spcPct val="107000"/>
              </a:lnSpc>
              <a:spcBef>
                <a:spcPts val="600"/>
              </a:spcBef>
              <a:spcAft>
                <a:spcPts val="1400"/>
              </a:spcAft>
              <a:buClr>
                <a:srgbClr val="000000"/>
              </a:buClr>
              <a:buSzPts val="1100"/>
              <a:buFont typeface="Arial"/>
              <a:buNone/>
            </a:pP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158750" indent="0" algn="just">
              <a:lnSpc>
                <a:spcPct val="107000"/>
              </a:lnSpc>
              <a:spcBef>
                <a:spcPts val="200"/>
              </a:spcBef>
              <a:buNone/>
            </a:pPr>
            <a:r>
              <a:rPr lang="en-IN" sz="1200" b="1" dirty="0">
                <a:effectLst/>
                <a:latin typeface="Arial" panose="020B0604020202020204" pitchFamily="34" charset="0"/>
                <a:ea typeface="MS Gothic" panose="020B0609070205080204" pitchFamily="49" charset="-128"/>
                <a:cs typeface="Gautami" panose="020B0502040204020203" pitchFamily="34" charset="0"/>
              </a:rPr>
              <a:t>Hidden Layers</a:t>
            </a: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The hidden layers are the meat of a neural network. These layers process the input data based on mathematical operations intended to uncover patterns, relationships, or hierarchies in the data. Key features of hidden layers are as follows:</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Connections: All the neurons in a hidden layer are connected to both the previous and subsequent layers through weighted edges.</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Weights and Biases: Each connection has a weight that decides its influence, and each neuron has a bias that shifts its activation threshold.</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Activation Functions: This captures non-linear relationships in the data by using specific activation functions on the output from each neuron, such as </a:t>
            </a:r>
            <a:r>
              <a:rPr lang="en-IN" sz="1100" b="0" i="0" u="none" strike="noStrike" cap="none" dirty="0" err="1">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ReLU</a:t>
            </a: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 (Rectified Linear Unit), sigmoid, or tanh.</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Depth and Abstraction: The more layers that a network contains in hidden layers, the deeper neural networks, which are capable of learning increasingly abstract representations of the data. For example:</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Early layers may detect edges in an image</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Intermediate layers may identify shapes or textures.</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Some of the layers later on can recognize pretty complex objects such as a face or a vehicle.</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158750" indent="0" algn="just">
              <a:lnSpc>
                <a:spcPct val="107000"/>
              </a:lnSpc>
              <a:spcBef>
                <a:spcPts val="200"/>
              </a:spcBef>
              <a:buNone/>
            </a:pPr>
            <a:endParaRPr lang="en-IN" sz="1200" b="1" dirty="0">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07000"/>
              </a:lnSpc>
              <a:spcBef>
                <a:spcPts val="200"/>
              </a:spcBef>
              <a:buNone/>
            </a:pPr>
            <a:r>
              <a:rPr lang="en-IN" sz="1200" b="1" dirty="0">
                <a:effectLst/>
                <a:latin typeface="Arial" panose="020B0604020202020204" pitchFamily="34" charset="0"/>
                <a:ea typeface="MS Gothic" panose="020B0609070205080204" pitchFamily="49" charset="-128"/>
                <a:cs typeface="Gautami" panose="020B0502040204020203" pitchFamily="34" charset="0"/>
              </a:rPr>
              <a:t>Output Layer</a:t>
            </a: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The final output layer is responsible for the network producing what it wants depending on the problem. Depending on what kind of problem, the output layer differs in structure and </a:t>
            </a:r>
            <a:r>
              <a:rPr lang="en-IN" sz="1100" b="0" i="0" u="none" strike="noStrike" cap="none" dirty="0" err="1">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behavior</a:t>
            </a: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Binary Classification: The single neuron in this layer uses sigmoid activation and outputs a probability score corresponding to class membership.</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Multi-class Classification: Several neurons with the </a:t>
            </a:r>
            <a:r>
              <a:rPr lang="en-IN" sz="1100" b="0" i="0" u="none" strike="noStrike" cap="none" dirty="0" err="1">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softmax</a:t>
            </a: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 activation function output probabilities for each class.</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914400" marR="0" lvl="1"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Regression Tasks: One neuron with a linear activation function output a continuous value.</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457200" marR="0" lvl="0" indent="-298450" algn="just" rtl="0">
              <a:lnSpc>
                <a:spcPct val="107000"/>
              </a:lnSpc>
              <a:spcBef>
                <a:spcPts val="600"/>
              </a:spcBef>
              <a:spcAft>
                <a:spcPts val="1400"/>
              </a:spcAft>
              <a:buClr>
                <a:srgbClr val="000000"/>
              </a:buClr>
              <a:buSzPts val="1100"/>
              <a:buFont typeface="Arial"/>
              <a:buChar char="●"/>
            </a:pPr>
            <a:r>
              <a:rPr lang="en-IN" sz="1100" b="0" i="0" u="none" strike="noStrike" cap="none" dirty="0">
                <a:solidFill>
                  <a:srgbClr val="000000"/>
                </a:solidFill>
                <a:effectLst/>
                <a:latin typeface="Arial" panose="020B0604020202020204" pitchFamily="34" charset="0"/>
                <a:ea typeface="Arial" panose="020B0604020202020204" pitchFamily="34" charset="0"/>
                <a:cs typeface="Arial" panose="020B0604020202020204" pitchFamily="34" charset="0"/>
                <a:sym typeface="Arial"/>
              </a:rPr>
              <a:t>The output layer makes sure the predictions coming from the network are in line with the problem domain.</a:t>
            </a:r>
            <a:endParaRPr lang="en-IN" sz="1100" b="0" i="0" u="none" strike="noStrike" cap="none" dirty="0">
              <a:solidFill>
                <a:srgbClr val="000000"/>
              </a:solidFill>
              <a:effectLst/>
              <a:latin typeface="Arial" panose="020B0604020202020204" pitchFamily="34" charset="0"/>
              <a:ea typeface="Calibri" panose="020F0502020204030204" pitchFamily="34" charset="0"/>
              <a:cs typeface="Arial" panose="020B0604020202020204" pitchFamily="34" charset="0"/>
              <a:sym typeface="Arial"/>
            </a:endParaRPr>
          </a:p>
          <a:p>
            <a:pPr marL="158750" indent="0">
              <a:buNone/>
            </a:pPr>
            <a:endParaRPr lang="en-IN" dirty="0"/>
          </a:p>
        </p:txBody>
      </p:sp>
    </p:spTree>
    <p:extLst>
      <p:ext uri="{BB962C8B-B14F-4D97-AF65-F5344CB8AC3E}">
        <p14:creationId xmlns:p14="http://schemas.microsoft.com/office/powerpoint/2010/main" val="2322691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8029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3845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02261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3596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7E631E0D-1533-0CA0-ECE4-4B546D627859}"/>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77BE5809-E5AB-B602-8A20-274DFC2AD4D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a:extLst>
              <a:ext uri="{FF2B5EF4-FFF2-40B4-BE49-F238E27FC236}">
                <a16:creationId xmlns:a16="http://schemas.microsoft.com/office/drawing/2014/main" id="{361ADE6F-F176-929A-FEC8-C3B5C81A31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68956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3941133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930A988C-0B10-68E0-2EB1-43DB2B7ECF58}"/>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F946C668-242F-6A80-56BB-73CB1B9051C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a:extLst>
              <a:ext uri="{FF2B5EF4-FFF2-40B4-BE49-F238E27FC236}">
                <a16:creationId xmlns:a16="http://schemas.microsoft.com/office/drawing/2014/main" id="{D53EA77A-00F3-4D60-32D7-94CF2D151C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286349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70F99429-A2E2-1E22-3FB8-169D4D9E63A9}"/>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89C63788-CA3C-2368-BB38-7B204460FC0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a:extLst>
              <a:ext uri="{FF2B5EF4-FFF2-40B4-BE49-F238E27FC236}">
                <a16:creationId xmlns:a16="http://schemas.microsoft.com/office/drawing/2014/main" id="{CF392CB0-E9D9-F62C-85CE-AEFB3F7388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282743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2DF3C045-D8DC-E5C1-B03A-DB0CFEA7EDB1}"/>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7022746D-58B3-9AE8-7213-4DF7124228B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a:extLst>
              <a:ext uri="{FF2B5EF4-FFF2-40B4-BE49-F238E27FC236}">
                <a16:creationId xmlns:a16="http://schemas.microsoft.com/office/drawing/2014/main" id="{4CDE1855-93E0-87F1-F4CB-A25656A724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426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254420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3</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endParaRPr lang="en-US" sz="1100" b="1" spc="-5" dirty="0">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The world of artificial intelligence is advancing very rapidly. What was once deemed impossible is now in the pipeline as top technology that would change the behavior of machines while processing, learning from, or making interactions with complex data. Deep learning essentially mimics the complex neural networks of the human brain, and it allows computers to independently recognize patterns and gain insights from vast amounts of unstructured data. The field is transformative, with impressive breakthroughs in almost all areas: computer vision, natural language processing, diagnostics in healthcare, and self-driving cars.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Deep learning is a transformative field within artificial intelligence (AI) that has revolutionized our ability to process and understand data. By leveraging powerful computational frameworks and layered neural networks, deep learning enables machines to learn and perform tasks that previously required human intelligence. In this section, we will explore the foundations, historical journey, significance, and applications of deep learning.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buNone/>
            </a:pPr>
            <a:endParaRPr lang="en-IN" dirty="0"/>
          </a:p>
        </p:txBody>
      </p:sp>
    </p:spTree>
    <p:extLst>
      <p:ext uri="{BB962C8B-B14F-4D97-AF65-F5344CB8AC3E}">
        <p14:creationId xmlns:p14="http://schemas.microsoft.com/office/powerpoint/2010/main" val="24318197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3FF54-7410-41E4-D6C2-5B01D17E0B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37F1EF-908D-D4EF-8BD9-4B8D97193C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459A27-205C-F5C5-2445-FB59F9357153}"/>
              </a:ext>
            </a:extLst>
          </p:cNvPr>
          <p:cNvSpPr>
            <a:spLocks noGrp="1"/>
          </p:cNvSpPr>
          <p:nvPr>
            <p:ph type="body" idx="1"/>
          </p:nvPr>
        </p:nvSpPr>
        <p:spPr/>
        <p:txBody>
          <a:bodyPr/>
          <a:lstStyle/>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What is Deep Learning?</a:t>
            </a:r>
            <a:endParaRPr lang="en-IN" sz="1800" b="1" dirty="0">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Deep learning is the new trend in machine learning that focuses on algorithms inspired by the structure and functioning of the human brain - artificial neural networks. It includes various techniques of using networks with multiple hidden layers (thus the term "deep") to auto-discover patterns in massive and complex data sets.</a:t>
            </a:r>
          </a:p>
          <a:p>
            <a:pPr algn="just">
              <a:lnSpc>
                <a:spcPct val="107000"/>
              </a:lnSpc>
              <a:spcBef>
                <a:spcPts val="600"/>
              </a:spcBef>
              <a:spcAft>
                <a:spcPts val="1400"/>
              </a:spcAft>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US"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Important Characteristics</a:t>
            </a: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US" sz="1800" b="1" dirty="0">
                <a:effectLst/>
                <a:latin typeface="Arial" panose="020B0604020202020204" pitchFamily="34" charset="0"/>
                <a:ea typeface="Calibri" panose="020F0502020204030204" pitchFamily="34" charset="0"/>
                <a:cs typeface="Gautami" panose="020B0502040204020203" pitchFamily="34" charset="0"/>
              </a:rPr>
              <a:t>Layered Structure: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In deep learning, neural networks are composed of an input layer, multiple hidden layers, and an output layer. Each layer processes information and passes it to another layer for hierarchical feature extraction.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lvl="1" algn="just">
              <a:lnSpc>
                <a:spcPct val="107000"/>
              </a:lnSpc>
              <a:spcBef>
                <a:spcPts val="600"/>
              </a:spcBef>
              <a:spcAft>
                <a:spcPts val="14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Image recognition, edges detected in the first layer; texture and shape are identified by later layers and entire objects, such as a face or a car, by even later layers.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US" sz="1800" b="1" dirty="0">
                <a:effectLst/>
                <a:latin typeface="Arial" panose="020B0604020202020204" pitchFamily="34" charset="0"/>
                <a:ea typeface="Calibri" panose="020F0502020204030204" pitchFamily="34" charset="0"/>
                <a:cs typeface="Gautami" panose="020B0502040204020203" pitchFamily="34" charset="0"/>
              </a:rPr>
              <a:t>Automated Feature Extraction:</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Unlike machine learning, deep learning assumes that there is no human hand selecting and engineering, assuming representations automatically learnt directly from raw data.</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buNone/>
            </a:pPr>
            <a:endParaRPr lang="en-IN" dirty="0"/>
          </a:p>
        </p:txBody>
      </p:sp>
    </p:spTree>
    <p:extLst>
      <p:ext uri="{BB962C8B-B14F-4D97-AF65-F5344CB8AC3E}">
        <p14:creationId xmlns:p14="http://schemas.microsoft.com/office/powerpoint/2010/main" val="1182155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406E0B-4BB1-F180-7013-A2C927FAC2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B53201-C806-C8F8-125A-4F4E893519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28AE14-9BC9-7E53-3031-A95930B78BBA}"/>
              </a:ext>
            </a:extLst>
          </p:cNvPr>
          <p:cNvSpPr>
            <a:spLocks noGrp="1"/>
          </p:cNvSpPr>
          <p:nvPr>
            <p:ph type="body" idx="1"/>
          </p:nvPr>
        </p:nvSpPr>
        <p:spPr/>
        <p:txBody>
          <a:bodyPr/>
          <a:lstStyle/>
          <a:p>
            <a:pPr marL="158750" indent="0" algn="just">
              <a:lnSpc>
                <a:spcPct val="107000"/>
              </a:lnSpc>
              <a:spcBef>
                <a:spcPts val="600"/>
              </a:spcBef>
              <a:spcAft>
                <a:spcPts val="1400"/>
              </a:spcAft>
              <a:buNone/>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Deep learning has an interesting history in being closely related to early research into artificial intelligence and computational models of the brain. Its journey could be marked by outstanding moments: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Early Foundations</a:t>
            </a:r>
            <a:endParaRPr lang="en-IN" sz="1800" b="1" dirty="0">
              <a:solidFill>
                <a:srgbClr val="000000"/>
              </a:solidFill>
              <a:effectLst/>
              <a:latin typeface="Arial" panose="020B0604020202020204" pitchFamily="34" charset="0"/>
              <a:ea typeface="MS Gothic" panose="020B0609070205080204" pitchFamily="49" charset="-128"/>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1943: Warren McCulloch and Walter Pitts proposed the first mathematical model of a neuron.</a:t>
            </a:r>
            <a:endParaRPr lang="en-IN" sz="1800" dirty="0">
              <a:solidFill>
                <a:srgbClr val="000000"/>
              </a:solidFill>
              <a:effectLst/>
              <a:latin typeface="Arial" panose="020B0604020202020204" pitchFamily="34" charset="0"/>
              <a:ea typeface="Calibri" panose="020F0502020204030204" pitchFamily="34" charset="0"/>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1950s-1980s: Simple neural networks such as the Perceptron preceded this but failed in its limitations, such as not being able to solve non-linear problems.</a:t>
            </a:r>
          </a:p>
          <a:p>
            <a:pPr marL="457200" indent="-298450" algn="just">
              <a:lnSpc>
                <a:spcPct val="107000"/>
              </a:lnSpc>
              <a:spcBef>
                <a:spcPts val="200"/>
              </a:spcBef>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The AI Winter</a:t>
            </a:r>
            <a:endParaRPr lang="en-IN" sz="1800" b="1" dirty="0">
              <a:solidFill>
                <a:srgbClr val="000000"/>
              </a:solidFill>
              <a:effectLst/>
              <a:latin typeface="Arial" panose="020B0604020202020204" pitchFamily="34" charset="0"/>
              <a:ea typeface="MS Gothic" panose="020B0609070205080204" pitchFamily="49" charset="-128"/>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With limited computing power and no large datasets, theory further depressed interest in neural networks through the late 20th century.</a:t>
            </a:r>
          </a:p>
          <a:p>
            <a:pPr marL="457200" indent="-298450" algn="just">
              <a:lnSpc>
                <a:spcPct val="107000"/>
              </a:lnSpc>
              <a:spcBef>
                <a:spcPts val="200"/>
              </a:spcBef>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US" sz="1800" b="1" dirty="0">
                <a:effectLst/>
                <a:latin typeface="Arial" panose="020B0604020202020204" pitchFamily="34" charset="0"/>
                <a:ea typeface="MS Gothic" panose="020B0609070205080204" pitchFamily="49" charset="-128"/>
                <a:cs typeface="Gautami" panose="020B0502040204020203" pitchFamily="34" charset="0"/>
              </a:rPr>
              <a:t>Resurgence of Deep Learning</a:t>
            </a:r>
            <a:endParaRPr lang="en-IN" sz="1800" b="1" dirty="0">
              <a:solidFill>
                <a:srgbClr val="000000"/>
              </a:solidFill>
              <a:effectLst/>
              <a:latin typeface="Arial" panose="020B0604020202020204" pitchFamily="34" charset="0"/>
              <a:ea typeface="MS Gothic" panose="020B0609070205080204" pitchFamily="49" charset="-128"/>
              <a:cs typeface="Gautami" panose="020B0502040204020203" pitchFamily="34" charset="0"/>
            </a:endParaRPr>
          </a:p>
          <a:p>
            <a:pPr marL="457200" indent="-298450" algn="just">
              <a:lnSpc>
                <a:spcPct val="107000"/>
              </a:lnSpc>
              <a:spcBef>
                <a:spcPts val="200"/>
              </a:spcBef>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2006: Interest was sparked by the idea of deep belief networks by Geoffrey Hinton, et al .</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457200" indent="-298450"/>
            <a:r>
              <a:rPr lang="en-US" sz="1800" dirty="0">
                <a:solidFill>
                  <a:srgbClr val="000000"/>
                </a:solidFill>
                <a:effectLst/>
                <a:latin typeface="Arial" panose="020B0604020202020204" pitchFamily="34" charset="0"/>
                <a:ea typeface="Arial" panose="020B0604020202020204" pitchFamily="34" charset="0"/>
              </a:rPr>
              <a:t>Advances in GPUs, massive datasets (ImageNet), etc. and ideas like </a:t>
            </a:r>
            <a:r>
              <a:rPr lang="en-US" sz="1800" dirty="0" err="1">
                <a:solidFill>
                  <a:srgbClr val="000000"/>
                </a:solidFill>
                <a:effectLst/>
                <a:latin typeface="Arial" panose="020B0604020202020204" pitchFamily="34" charset="0"/>
                <a:ea typeface="Arial" panose="020B0604020202020204" pitchFamily="34" charset="0"/>
              </a:rPr>
              <a:t>ReLU</a:t>
            </a:r>
            <a:r>
              <a:rPr lang="en-US" sz="1800" dirty="0">
                <a:solidFill>
                  <a:srgbClr val="000000"/>
                </a:solidFill>
                <a:effectLst/>
                <a:latin typeface="Arial" panose="020B0604020202020204" pitchFamily="34" charset="0"/>
                <a:ea typeface="Arial" panose="020B0604020202020204" pitchFamily="34" charset="0"/>
              </a:rPr>
              <a:t> activation and dropout regularization had made deep learning practical and powerful enough.</a:t>
            </a:r>
            <a:endParaRPr lang="en-IN" dirty="0"/>
          </a:p>
        </p:txBody>
      </p:sp>
    </p:spTree>
    <p:extLst>
      <p:ext uri="{BB962C8B-B14F-4D97-AF65-F5344CB8AC3E}">
        <p14:creationId xmlns:p14="http://schemas.microsoft.com/office/powerpoint/2010/main" val="1102001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4545B-1B06-A57F-5716-D8A364DBC9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6F4C7A-F72A-8CFA-770C-A681FB3FEE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4A296E-4B85-1251-6BCC-9A08078BEC63}"/>
              </a:ext>
            </a:extLst>
          </p:cNvPr>
          <p:cNvSpPr>
            <a:spLocks noGrp="1"/>
          </p:cNvSpPr>
          <p:nvPr>
            <p:ph type="body" idx="1"/>
          </p:nvPr>
        </p:nvSpPr>
        <p:spPr/>
        <p:txBody>
          <a:bodyPr/>
          <a:lstStyle/>
          <a:p>
            <a:pPr marL="158750" indent="0">
              <a:buNone/>
            </a:pPr>
            <a:r>
              <a:rPr lang="en-US" dirty="0"/>
              <a:t>Key milestones :</a:t>
            </a:r>
          </a:p>
          <a:p>
            <a:pPr marL="457200" indent="-298450"/>
            <a:r>
              <a:rPr lang="en-US" b="1" dirty="0"/>
              <a:t>2012</a:t>
            </a:r>
            <a:r>
              <a:rPr lang="en-US" dirty="0"/>
              <a:t>:</a:t>
            </a:r>
          </a:p>
          <a:p>
            <a:pPr marL="742950" lvl="1" indent="-285750"/>
            <a:r>
              <a:rPr lang="en-US" dirty="0"/>
              <a:t>"Computer vision switches to neural nets. VAEs" marks a pivotal shift in computer vision using neural networks and the introduction of Variational Autoencoders (VAEs).</a:t>
            </a:r>
          </a:p>
          <a:p>
            <a:pPr marL="457200" indent="-298450"/>
            <a:r>
              <a:rPr lang="en-US" b="1" dirty="0"/>
              <a:t>2013</a:t>
            </a:r>
            <a:r>
              <a:rPr lang="en-US" dirty="0"/>
              <a:t>:</a:t>
            </a:r>
          </a:p>
          <a:p>
            <a:pPr marL="742950" lvl="1" indent="-285750"/>
            <a:r>
              <a:rPr lang="en-US" dirty="0"/>
              <a:t>"</a:t>
            </a:r>
            <a:r>
              <a:rPr lang="en-US" dirty="0" err="1"/>
              <a:t>AlexNet</a:t>
            </a:r>
            <a:r>
              <a:rPr lang="en-US" dirty="0"/>
              <a:t>" is introduced, revolutionizing image recognition by leveraging deep convolutional neural networks.</a:t>
            </a:r>
          </a:p>
          <a:p>
            <a:pPr marL="457200" indent="-298450"/>
            <a:r>
              <a:rPr lang="en-US" b="1" dirty="0"/>
              <a:t>2014</a:t>
            </a:r>
            <a:r>
              <a:rPr lang="en-US" dirty="0"/>
              <a:t>:</a:t>
            </a:r>
          </a:p>
          <a:p>
            <a:pPr marL="742950" lvl="1" indent="-285750"/>
            <a:r>
              <a:rPr lang="en-US" dirty="0"/>
              <a:t>"GANs" (Generative Adversarial Networks) are developed, enabling AI to generate realistic images, videos, and data.</a:t>
            </a:r>
          </a:p>
          <a:p>
            <a:pPr marL="457200" indent="-298450"/>
            <a:r>
              <a:rPr lang="en-US" b="1" dirty="0"/>
              <a:t>2015</a:t>
            </a:r>
            <a:r>
              <a:rPr lang="en-US" dirty="0"/>
              <a:t>:</a:t>
            </a:r>
          </a:p>
          <a:p>
            <a:pPr marL="742950" lvl="1" indent="-285750"/>
            <a:r>
              <a:rPr lang="en-US" dirty="0"/>
              <a:t>Advances in "Residual Nets, RNNs &amp; LSTMs" (Recurrent Neural Networks and Long Short-Term Memory networks) improved sequential and time-series processing.</a:t>
            </a:r>
          </a:p>
          <a:p>
            <a:pPr marL="457200" indent="-298450"/>
            <a:r>
              <a:rPr lang="en-US" b="1" dirty="0"/>
              <a:t>2016</a:t>
            </a:r>
            <a:r>
              <a:rPr lang="en-US" dirty="0"/>
              <a:t>:</a:t>
            </a:r>
          </a:p>
          <a:p>
            <a:pPr marL="742950" lvl="1" indent="-285750"/>
            <a:r>
              <a:rPr lang="en-US" dirty="0"/>
              <a:t>"AlphaGo" demonstrates AI's ability to surpass human performance in complex board games like Go.</a:t>
            </a:r>
          </a:p>
          <a:p>
            <a:pPr marL="457200" indent="-298450"/>
            <a:r>
              <a:rPr lang="en-US" b="1" dirty="0"/>
              <a:t>2017</a:t>
            </a:r>
            <a:r>
              <a:rPr lang="en-US" dirty="0"/>
              <a:t>:</a:t>
            </a:r>
          </a:p>
          <a:p>
            <a:pPr marL="742950" lvl="1" indent="-285750"/>
            <a:r>
              <a:rPr lang="en-US" dirty="0"/>
              <a:t>"Transformer architecture" is introduced, significantly impacting natural language processing and AI model efficiency.</a:t>
            </a:r>
          </a:p>
          <a:p>
            <a:pPr marL="457200" indent="-298450"/>
            <a:r>
              <a:rPr lang="en-US" b="1" dirty="0"/>
              <a:t>2018</a:t>
            </a:r>
            <a:r>
              <a:rPr lang="en-US" dirty="0"/>
              <a:t>:</a:t>
            </a:r>
          </a:p>
          <a:p>
            <a:pPr marL="742950" lvl="1" indent="-285750"/>
            <a:r>
              <a:rPr lang="en-US" dirty="0"/>
              <a:t>Milestones include "GPT-1, BERT &amp; Graph Neural Networks," laying the groundwork for powerful language models and graph-based learning.</a:t>
            </a:r>
          </a:p>
          <a:p>
            <a:pPr marL="457200" indent="-298450"/>
            <a:r>
              <a:rPr lang="en-US" b="1" dirty="0"/>
              <a:t>2019</a:t>
            </a:r>
            <a:r>
              <a:rPr lang="en-US" dirty="0"/>
              <a:t>:</a:t>
            </a:r>
          </a:p>
          <a:p>
            <a:pPr marL="742950" lvl="1" indent="-285750"/>
            <a:r>
              <a:rPr lang="en-US" dirty="0"/>
              <a:t>"GPT-2 &amp; Improved Generative Models" highlight advancements in text generation and AI creativity.</a:t>
            </a:r>
          </a:p>
          <a:p>
            <a:pPr marL="457200" indent="-298450"/>
            <a:r>
              <a:rPr lang="en-US" b="1" dirty="0"/>
              <a:t>2020</a:t>
            </a:r>
            <a:r>
              <a:rPr lang="en-US" dirty="0"/>
              <a:t>:</a:t>
            </a:r>
          </a:p>
          <a:p>
            <a:pPr marL="742950" lvl="1" indent="-285750"/>
            <a:r>
              <a:rPr lang="en-US" dirty="0"/>
              <a:t>"GPT-3 &amp; Self-Supervised Learning" mark a leap in AI capabilities with more sophisticated language understanding and generation.</a:t>
            </a:r>
          </a:p>
          <a:p>
            <a:pPr marL="457200" indent="-298450"/>
            <a:r>
              <a:rPr lang="en-US" b="1" dirty="0"/>
              <a:t>2021</a:t>
            </a:r>
            <a:r>
              <a:rPr lang="en-US" dirty="0"/>
              <a:t>:</a:t>
            </a:r>
          </a:p>
          <a:p>
            <a:pPr marL="742950" lvl="1" indent="-285750"/>
            <a:r>
              <a:rPr lang="en-US" dirty="0"/>
              <a:t>"AlphaFold 2, DALL·E &amp; GitHub Copilot" showcase breakthroughs in protein structure prediction, generative image models, and AI-assisted coding.</a:t>
            </a:r>
          </a:p>
          <a:p>
            <a:pPr marL="457200" indent="-298450"/>
            <a:r>
              <a:rPr lang="en-US" b="1" dirty="0"/>
              <a:t>2022</a:t>
            </a:r>
            <a:r>
              <a:rPr lang="en-US" dirty="0"/>
              <a:t>:</a:t>
            </a:r>
          </a:p>
          <a:p>
            <a:pPr marL="742950" lvl="1" indent="-285750"/>
            <a:r>
              <a:rPr lang="en-US" dirty="0"/>
              <a:t>Major highlights include "ChatGPT &amp; Stable Diffusion," which popularized conversational AI and high-quality image generation.</a:t>
            </a:r>
          </a:p>
          <a:p>
            <a:pPr marL="457200" indent="-298450"/>
            <a:r>
              <a:rPr lang="en-US" b="1" dirty="0"/>
              <a:t>2023</a:t>
            </a:r>
            <a:r>
              <a:rPr lang="en-US" dirty="0"/>
              <a:t>:</a:t>
            </a:r>
          </a:p>
          <a:p>
            <a:pPr marL="742950" lvl="1" indent="-285750"/>
            <a:r>
              <a:rPr lang="en-US" dirty="0"/>
              <a:t>The evolution of "Generative AI" consolidates advancements, emphasizing its integration into diverse fields.</a:t>
            </a:r>
          </a:p>
          <a:p>
            <a:pPr marL="158750" indent="0">
              <a:buNone/>
            </a:pPr>
            <a:endParaRPr lang="en-IN" dirty="0"/>
          </a:p>
        </p:txBody>
      </p:sp>
    </p:spTree>
    <p:extLst>
      <p:ext uri="{BB962C8B-B14F-4D97-AF65-F5344CB8AC3E}">
        <p14:creationId xmlns:p14="http://schemas.microsoft.com/office/powerpoint/2010/main" val="3987971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userDrawn="1"/>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userDrawn="1"/>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userDrawn="1"/>
        </p:nvPicPr>
        <p:blipFill rotWithShape="1">
          <a:blip r:embed="rId6">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userDrawn="1"/>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14" r:id="rId2"/>
    <p:sldLayoutId id="2147483727"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itting at a desk with a computer&#10;&#10;Description automatically generated">
            <a:extLst>
              <a:ext uri="{FF2B5EF4-FFF2-40B4-BE49-F238E27FC236}">
                <a16:creationId xmlns:a16="http://schemas.microsoft.com/office/drawing/2014/main" id="{02540B31-8123-24C6-B0F3-4444B51E9487}"/>
              </a:ext>
            </a:extLst>
          </p:cNvPr>
          <p:cNvPicPr>
            <a:picLocks noChangeAspect="1"/>
          </p:cNvPicPr>
          <p:nvPr/>
        </p:nvPicPr>
        <p:blipFill>
          <a:blip r:embed="rId3"/>
          <a:stretch>
            <a:fillRect/>
          </a:stretch>
        </p:blipFill>
        <p:spPr>
          <a:xfrm>
            <a:off x="0" y="0"/>
            <a:ext cx="12192000" cy="6858000"/>
          </a:xfrm>
          <a:prstGeom prst="rect">
            <a:avLst/>
          </a:prstGeom>
        </p:spPr>
      </p:pic>
      <p:sp>
        <p:nvSpPr>
          <p:cNvPr id="17" name="TextBox 16">
            <a:extLst>
              <a:ext uri="{FF2B5EF4-FFF2-40B4-BE49-F238E27FC236}">
                <a16:creationId xmlns:a16="http://schemas.microsoft.com/office/drawing/2014/main" id="{7B4E811B-8616-F59F-BD34-2F1E10F9200B}"/>
              </a:ext>
            </a:extLst>
          </p:cNvPr>
          <p:cNvSpPr txBox="1"/>
          <p:nvPr/>
        </p:nvSpPr>
        <p:spPr>
          <a:xfrm>
            <a:off x="9839110" y="2975421"/>
            <a:ext cx="1183337" cy="477054"/>
          </a:xfrm>
          <a:prstGeom prst="rect">
            <a:avLst/>
          </a:prstGeom>
          <a:noFill/>
        </p:spPr>
        <p:txBody>
          <a:bodyPr wrap="none" rtlCol="0">
            <a:spAutoFit/>
          </a:bodyPr>
          <a:lstStyle/>
          <a:p>
            <a:pPr algn="r"/>
            <a:r>
              <a:rPr lang="en-US" sz="2500" b="1" dirty="0">
                <a:solidFill>
                  <a:schemeClr val="bg1"/>
                </a:solidFill>
                <a:latin typeface="Arial" panose="020B0604020202020204" pitchFamily="34" charset="0"/>
                <a:cs typeface="Arial" panose="020B0604020202020204" pitchFamily="34" charset="0"/>
              </a:rPr>
              <a:t>Unit- 5</a:t>
            </a:r>
          </a:p>
        </p:txBody>
      </p:sp>
      <p:sp>
        <p:nvSpPr>
          <p:cNvPr id="5" name="Rectangle: Rounded Corners 4">
            <a:extLst>
              <a:ext uri="{FF2B5EF4-FFF2-40B4-BE49-F238E27FC236}">
                <a16:creationId xmlns:a16="http://schemas.microsoft.com/office/drawing/2014/main" id="{BB9AA95F-56F4-3F03-5804-8F7C6AFCE0BB}"/>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E395316D-1E70-9E4D-C82D-DC6493EC4CED}"/>
              </a:ext>
            </a:extLst>
          </p:cNvPr>
          <p:cNvSpPr txBox="1"/>
          <p:nvPr/>
        </p:nvSpPr>
        <p:spPr>
          <a:xfrm>
            <a:off x="6359008" y="3429000"/>
            <a:ext cx="4663439" cy="707886"/>
          </a:xfrm>
          <a:prstGeom prst="rect">
            <a:avLst/>
          </a:prstGeom>
          <a:noFill/>
        </p:spPr>
        <p:txBody>
          <a:bodyPr wrap="square" lIns="91440" tIns="45720" rIns="91440" bIns="45720" rtlCol="0" anchor="t">
            <a:spAutoFit/>
          </a:bodyPr>
          <a:lstStyle/>
          <a:p>
            <a:pPr algn="r"/>
            <a:r>
              <a:rPr lang="en-US" sz="4000" b="1" dirty="0">
                <a:solidFill>
                  <a:schemeClr val="bg1"/>
                </a:solidFill>
              </a:rPr>
              <a:t>Deep Learning</a:t>
            </a:r>
            <a:endParaRPr lang="en-US" dirty="0"/>
          </a:p>
        </p:txBody>
      </p:sp>
      <p:pic>
        <p:nvPicPr>
          <p:cNvPr id="19" name="Picture 18" descr="A close up of a logo&#10;&#10;Description automatically generated">
            <a:extLst>
              <a:ext uri="{FF2B5EF4-FFF2-40B4-BE49-F238E27FC236}">
                <a16:creationId xmlns:a16="http://schemas.microsoft.com/office/drawing/2014/main" id="{2A27540A-9E08-71C9-C49B-6AA04DE6EB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61943" y="867733"/>
            <a:ext cx="1263157" cy="410834"/>
          </a:xfrm>
          <a:prstGeom prst="rect">
            <a:avLst/>
          </a:prstGeom>
        </p:spPr>
      </p:pic>
    </p:spTree>
    <p:extLst>
      <p:ext uri="{BB962C8B-B14F-4D97-AF65-F5344CB8AC3E}">
        <p14:creationId xmlns:p14="http://schemas.microsoft.com/office/powerpoint/2010/main" val="2000950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D423D-A7E0-2DB8-C1EB-8D2E521B59D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550F745-E265-70D2-315F-C764144E2763}"/>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Why Deep Learning?</a:t>
            </a:r>
          </a:p>
        </p:txBody>
      </p:sp>
      <p:sp>
        <p:nvSpPr>
          <p:cNvPr id="5" name="Text 3">
            <a:extLst>
              <a:ext uri="{FF2B5EF4-FFF2-40B4-BE49-F238E27FC236}">
                <a16:creationId xmlns:a16="http://schemas.microsoft.com/office/drawing/2014/main" id="{9BE0CBAC-83B4-DDB7-4856-D888F6616204}"/>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aphicFrame>
        <p:nvGraphicFramePr>
          <p:cNvPr id="4" name="Diagram 3">
            <a:extLst>
              <a:ext uri="{FF2B5EF4-FFF2-40B4-BE49-F238E27FC236}">
                <a16:creationId xmlns:a16="http://schemas.microsoft.com/office/drawing/2014/main" id="{32813BD5-069A-DCEE-0891-9ED77A7E475A}"/>
              </a:ext>
            </a:extLst>
          </p:cNvPr>
          <p:cNvGraphicFramePr/>
          <p:nvPr>
            <p:extLst>
              <p:ext uri="{D42A27DB-BD31-4B8C-83A1-F6EECF244321}">
                <p14:modId xmlns:p14="http://schemas.microsoft.com/office/powerpoint/2010/main" val="3118623784"/>
              </p:ext>
            </p:extLst>
          </p:nvPr>
        </p:nvGraphicFramePr>
        <p:xfrm>
          <a:off x="1498009" y="2025179"/>
          <a:ext cx="9195982" cy="33669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97768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8E95D-F2DB-4316-2185-5A7AE314C7B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47ECAC7-253B-8BFE-929B-4253C3A1142B}"/>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Neurons and Layers</a:t>
            </a:r>
          </a:p>
        </p:txBody>
      </p:sp>
      <p:sp>
        <p:nvSpPr>
          <p:cNvPr id="5" name="Text 3">
            <a:extLst>
              <a:ext uri="{FF2B5EF4-FFF2-40B4-BE49-F238E27FC236}">
                <a16:creationId xmlns:a16="http://schemas.microsoft.com/office/drawing/2014/main" id="{128A3585-0458-56DE-A475-02DFA81465D6}"/>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aphicFrame>
        <p:nvGraphicFramePr>
          <p:cNvPr id="4" name="Diagram 3">
            <a:extLst>
              <a:ext uri="{FF2B5EF4-FFF2-40B4-BE49-F238E27FC236}">
                <a16:creationId xmlns:a16="http://schemas.microsoft.com/office/drawing/2014/main" id="{8E504A29-F8A5-E506-A595-E1389521A4DC}"/>
              </a:ext>
            </a:extLst>
          </p:cNvPr>
          <p:cNvGraphicFramePr/>
          <p:nvPr>
            <p:extLst>
              <p:ext uri="{D42A27DB-BD31-4B8C-83A1-F6EECF244321}">
                <p14:modId xmlns:p14="http://schemas.microsoft.com/office/powerpoint/2010/main" val="3807555334"/>
              </p:ext>
            </p:extLst>
          </p:nvPr>
        </p:nvGraphicFramePr>
        <p:xfrm>
          <a:off x="1885172" y="2104472"/>
          <a:ext cx="8421656" cy="37917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0700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F36E9D-33ED-1F33-476D-6BB4660D984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65A3D3D-90D4-E0C8-FF93-3C0A09A48E85}"/>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What's a Neuron?</a:t>
            </a:r>
          </a:p>
        </p:txBody>
      </p:sp>
      <p:sp>
        <p:nvSpPr>
          <p:cNvPr id="5" name="Text 3">
            <a:extLst>
              <a:ext uri="{FF2B5EF4-FFF2-40B4-BE49-F238E27FC236}">
                <a16:creationId xmlns:a16="http://schemas.microsoft.com/office/drawing/2014/main" id="{5CD577ED-4F0E-3889-350D-7A05EE509356}"/>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pSp>
        <p:nvGrpSpPr>
          <p:cNvPr id="3" name="Group 2">
            <a:extLst>
              <a:ext uri="{FF2B5EF4-FFF2-40B4-BE49-F238E27FC236}">
                <a16:creationId xmlns:a16="http://schemas.microsoft.com/office/drawing/2014/main" id="{688DAAA0-BBDE-FF9A-FC5C-49C58201C73D}"/>
              </a:ext>
            </a:extLst>
          </p:cNvPr>
          <p:cNvGrpSpPr/>
          <p:nvPr/>
        </p:nvGrpSpPr>
        <p:grpSpPr>
          <a:xfrm>
            <a:off x="0" y="6055360"/>
            <a:ext cx="12192000" cy="541634"/>
            <a:chOff x="0" y="6055360"/>
            <a:chExt cx="12192000" cy="541634"/>
          </a:xfrm>
        </p:grpSpPr>
        <p:sp>
          <p:nvSpPr>
            <p:cNvPr id="11" name="TextBox 10">
              <a:extLst>
                <a:ext uri="{FF2B5EF4-FFF2-40B4-BE49-F238E27FC236}">
                  <a16:creationId xmlns:a16="http://schemas.microsoft.com/office/drawing/2014/main" id="{E8B74EA2-F3EC-BD19-A6F3-13B251C02672}"/>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2" name="TextBox 11">
              <a:extLst>
                <a:ext uri="{FF2B5EF4-FFF2-40B4-BE49-F238E27FC236}">
                  <a16:creationId xmlns:a16="http://schemas.microsoft.com/office/drawing/2014/main" id="{9A02D7D6-5279-D794-E5E1-0E57A9158842}"/>
                </a:ext>
              </a:extLst>
            </p:cNvPr>
            <p:cNvSpPr txBox="1"/>
            <p:nvPr/>
          </p:nvSpPr>
          <p:spPr>
            <a:xfrm>
              <a:off x="880529" y="6135329"/>
              <a:ext cx="7202767" cy="461665"/>
            </a:xfrm>
            <a:prstGeom prst="rect">
              <a:avLst/>
            </a:prstGeom>
            <a:noFill/>
          </p:spPr>
          <p:txBody>
            <a:bodyPr wrap="square" rtlCol="0">
              <a:spAutoFit/>
            </a:bodyPr>
            <a:lstStyle/>
            <a:p>
              <a:pPr>
                <a:spcAft>
                  <a:spcPts val="800"/>
                </a:spcAft>
              </a:pPr>
              <a:r>
                <a:rPr lang="en-IN" sz="1200" dirty="0">
                  <a:solidFill>
                    <a:srgbClr val="0000FF"/>
                  </a:solidFill>
                  <a:latin typeface="+mn-lt"/>
                </a:rPr>
                <a:t>https://towardsdatascience.com/the-concept-of-artificial-neurons-perceptrons-in-neural-networks-fab22249cbfc</a:t>
              </a:r>
            </a:p>
          </p:txBody>
        </p:sp>
        <p:cxnSp>
          <p:nvCxnSpPr>
            <p:cNvPr id="13" name="Straight Connector 12">
              <a:extLst>
                <a:ext uri="{FF2B5EF4-FFF2-40B4-BE49-F238E27FC236}">
                  <a16:creationId xmlns:a16="http://schemas.microsoft.com/office/drawing/2014/main" id="{0C37703A-8A04-093F-6E52-62589A4CF42E}"/>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4" name="Picture 3" descr="The Concept of Artificial Neurons (Perceptrons) in Neural Networks | by  Rukshan Pramoditha | Towards Data Science">
            <a:extLst>
              <a:ext uri="{FF2B5EF4-FFF2-40B4-BE49-F238E27FC236}">
                <a16:creationId xmlns:a16="http://schemas.microsoft.com/office/drawing/2014/main" id="{C1970DF6-B2BB-58BC-7A1B-A0C7DE02B51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06168" y="2178665"/>
            <a:ext cx="5731510" cy="2454910"/>
          </a:xfrm>
          <a:prstGeom prst="rect">
            <a:avLst/>
          </a:prstGeom>
          <a:noFill/>
          <a:ln>
            <a:noFill/>
          </a:ln>
        </p:spPr>
      </p:pic>
      <p:graphicFrame>
        <p:nvGraphicFramePr>
          <p:cNvPr id="6" name="Table 5">
            <a:extLst>
              <a:ext uri="{FF2B5EF4-FFF2-40B4-BE49-F238E27FC236}">
                <a16:creationId xmlns:a16="http://schemas.microsoft.com/office/drawing/2014/main" id="{7D842F8D-4980-3744-A71D-F3FE85C3C26A}"/>
              </a:ext>
            </a:extLst>
          </p:cNvPr>
          <p:cNvGraphicFramePr>
            <a:graphicFrameLocks noGrp="1"/>
          </p:cNvGraphicFramePr>
          <p:nvPr>
            <p:extLst>
              <p:ext uri="{D42A27DB-BD31-4B8C-83A1-F6EECF244321}">
                <p14:modId xmlns:p14="http://schemas.microsoft.com/office/powerpoint/2010/main" val="3938981735"/>
              </p:ext>
            </p:extLst>
          </p:nvPr>
        </p:nvGraphicFramePr>
        <p:xfrm>
          <a:off x="364490" y="2226869"/>
          <a:ext cx="5731510" cy="2476781"/>
        </p:xfrm>
        <a:graphic>
          <a:graphicData uri="http://schemas.openxmlformats.org/drawingml/2006/table">
            <a:tbl>
              <a:tblPr bandRow="1">
                <a:tableStyleId>{69C7853C-536D-4A76-A0AE-DD22124D55A5}</a:tableStyleId>
              </a:tblPr>
              <a:tblGrid>
                <a:gridCol w="1629121">
                  <a:extLst>
                    <a:ext uri="{9D8B030D-6E8A-4147-A177-3AD203B41FA5}">
                      <a16:colId xmlns:a16="http://schemas.microsoft.com/office/drawing/2014/main" val="3813600108"/>
                    </a:ext>
                  </a:extLst>
                </a:gridCol>
                <a:gridCol w="4102389">
                  <a:extLst>
                    <a:ext uri="{9D8B030D-6E8A-4147-A177-3AD203B41FA5}">
                      <a16:colId xmlns:a16="http://schemas.microsoft.com/office/drawing/2014/main" val="1637625859"/>
                    </a:ext>
                  </a:extLst>
                </a:gridCol>
              </a:tblGrid>
              <a:tr h="556541">
                <a:tc>
                  <a:txBody>
                    <a:bodyPr/>
                    <a:lstStyle/>
                    <a:p>
                      <a:r>
                        <a:rPr lang="en-US" sz="1800" dirty="0"/>
                        <a:t>Inputs</a:t>
                      </a:r>
                      <a:endParaRPr lang="en-IN" sz="1800" dirty="0"/>
                    </a:p>
                  </a:txBody>
                  <a:tcPr/>
                </a:tc>
                <a:tc>
                  <a:txBody>
                    <a:bodyPr/>
                    <a:lstStyle/>
                    <a:p>
                      <a:r>
                        <a:rPr lang="en-US" sz="1800" dirty="0"/>
                        <a:t>Data points or features fed into the neuron. </a:t>
                      </a:r>
                      <a:endParaRPr lang="en-IN" sz="1800" dirty="0"/>
                    </a:p>
                  </a:txBody>
                  <a:tcPr/>
                </a:tc>
                <a:extLst>
                  <a:ext uri="{0D108BD9-81ED-4DB2-BD59-A6C34878D82A}">
                    <a16:rowId xmlns:a16="http://schemas.microsoft.com/office/drawing/2014/main" val="1702357041"/>
                  </a:ext>
                </a:extLst>
              </a:tr>
              <a:tr h="556541">
                <a:tc>
                  <a:txBody>
                    <a:bodyPr/>
                    <a:lstStyle/>
                    <a:p>
                      <a:r>
                        <a:rPr lang="en-US" sz="1800" dirty="0"/>
                        <a:t>Weights</a:t>
                      </a:r>
                      <a:endParaRPr lang="en-IN" sz="1800" dirty="0"/>
                    </a:p>
                  </a:txBody>
                  <a:tcPr/>
                </a:tc>
                <a:tc>
                  <a:txBody>
                    <a:bodyPr/>
                    <a:lstStyle/>
                    <a:p>
                      <a:r>
                        <a:rPr lang="en-US" sz="1800" dirty="0"/>
                        <a:t>Determine the importance of each input. </a:t>
                      </a:r>
                      <a:endParaRPr lang="en-IN" sz="1800" dirty="0"/>
                    </a:p>
                  </a:txBody>
                  <a:tcPr/>
                </a:tc>
                <a:extLst>
                  <a:ext uri="{0D108BD9-81ED-4DB2-BD59-A6C34878D82A}">
                    <a16:rowId xmlns:a16="http://schemas.microsoft.com/office/drawing/2014/main" val="2894789336"/>
                  </a:ext>
                </a:extLst>
              </a:tr>
              <a:tr h="556541">
                <a:tc>
                  <a:txBody>
                    <a:bodyPr/>
                    <a:lstStyle/>
                    <a:p>
                      <a:r>
                        <a:rPr lang="en-US" sz="1800" dirty="0"/>
                        <a:t>Bias</a:t>
                      </a:r>
                      <a:endParaRPr lang="en-IN" sz="1800" dirty="0"/>
                    </a:p>
                  </a:txBody>
                  <a:tcPr/>
                </a:tc>
                <a:tc>
                  <a:txBody>
                    <a:bodyPr/>
                    <a:lstStyle/>
                    <a:p>
                      <a:r>
                        <a:rPr lang="en-US" sz="1800" dirty="0"/>
                        <a:t>Fine-tunes the neuron's output. </a:t>
                      </a:r>
                      <a:endParaRPr lang="en-IN" sz="1800" dirty="0"/>
                    </a:p>
                  </a:txBody>
                  <a:tcPr/>
                </a:tc>
                <a:extLst>
                  <a:ext uri="{0D108BD9-81ED-4DB2-BD59-A6C34878D82A}">
                    <a16:rowId xmlns:a16="http://schemas.microsoft.com/office/drawing/2014/main" val="1808179753"/>
                  </a:ext>
                </a:extLst>
              </a:tr>
              <a:tr h="556541">
                <a:tc>
                  <a:txBody>
                    <a:bodyPr/>
                    <a:lstStyle/>
                    <a:p>
                      <a:r>
                        <a:rPr lang="en-US" sz="1800" dirty="0"/>
                        <a:t>Activation Function</a:t>
                      </a:r>
                      <a:endParaRPr lang="en-IN" sz="1800" dirty="0"/>
                    </a:p>
                  </a:txBody>
                  <a:tcPr/>
                </a:tc>
                <a:tc>
                  <a:txBody>
                    <a:bodyPr/>
                    <a:lstStyle/>
                    <a:p>
                      <a:r>
                        <a:rPr lang="en-US" sz="1800" dirty="0"/>
                        <a:t>Introduces non-linearity to the model</a:t>
                      </a:r>
                      <a:endParaRPr lang="en-IN" sz="1800" dirty="0"/>
                    </a:p>
                  </a:txBody>
                  <a:tcPr/>
                </a:tc>
                <a:extLst>
                  <a:ext uri="{0D108BD9-81ED-4DB2-BD59-A6C34878D82A}">
                    <a16:rowId xmlns:a16="http://schemas.microsoft.com/office/drawing/2014/main" val="3123539713"/>
                  </a:ext>
                </a:extLst>
              </a:tr>
            </a:tbl>
          </a:graphicData>
        </a:graphic>
      </p:graphicFrame>
    </p:spTree>
    <p:extLst>
      <p:ext uri="{BB962C8B-B14F-4D97-AF65-F5344CB8AC3E}">
        <p14:creationId xmlns:p14="http://schemas.microsoft.com/office/powerpoint/2010/main" val="1262871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6BED1-53A7-BF1D-C283-0E9B85B58C8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E725F9D-C9C6-969B-C30B-F2B28370BDC4}"/>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Layers in a Neural Network</a:t>
            </a:r>
          </a:p>
        </p:txBody>
      </p:sp>
      <p:sp>
        <p:nvSpPr>
          <p:cNvPr id="5" name="Text 3">
            <a:extLst>
              <a:ext uri="{FF2B5EF4-FFF2-40B4-BE49-F238E27FC236}">
                <a16:creationId xmlns:a16="http://schemas.microsoft.com/office/drawing/2014/main" id="{3E02F817-2366-5A11-394A-C0E52034FF1E}"/>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pSp>
        <p:nvGrpSpPr>
          <p:cNvPr id="3" name="Group 2">
            <a:extLst>
              <a:ext uri="{FF2B5EF4-FFF2-40B4-BE49-F238E27FC236}">
                <a16:creationId xmlns:a16="http://schemas.microsoft.com/office/drawing/2014/main" id="{01538EAD-BB90-588C-B21D-3FD3A992ED18}"/>
              </a:ext>
            </a:extLst>
          </p:cNvPr>
          <p:cNvGrpSpPr/>
          <p:nvPr/>
        </p:nvGrpSpPr>
        <p:grpSpPr>
          <a:xfrm>
            <a:off x="0" y="6055360"/>
            <a:ext cx="12192000" cy="356968"/>
            <a:chOff x="0" y="6055360"/>
            <a:chExt cx="12192000" cy="356968"/>
          </a:xfrm>
        </p:grpSpPr>
        <p:sp>
          <p:nvSpPr>
            <p:cNvPr id="11" name="TextBox 10">
              <a:extLst>
                <a:ext uri="{FF2B5EF4-FFF2-40B4-BE49-F238E27FC236}">
                  <a16:creationId xmlns:a16="http://schemas.microsoft.com/office/drawing/2014/main" id="{4C576849-C529-1024-276C-75FE57F38F36}"/>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2" name="TextBox 11">
              <a:extLst>
                <a:ext uri="{FF2B5EF4-FFF2-40B4-BE49-F238E27FC236}">
                  <a16:creationId xmlns:a16="http://schemas.microsoft.com/office/drawing/2014/main" id="{5272E7A7-51FA-7D3C-C926-EBF5FC0D25C5}"/>
                </a:ext>
              </a:extLst>
            </p:cNvPr>
            <p:cNvSpPr txBox="1"/>
            <p:nvPr/>
          </p:nvSpPr>
          <p:spPr>
            <a:xfrm>
              <a:off x="880529" y="6135329"/>
              <a:ext cx="7202767" cy="276999"/>
            </a:xfrm>
            <a:prstGeom prst="rect">
              <a:avLst/>
            </a:prstGeom>
            <a:noFill/>
          </p:spPr>
          <p:txBody>
            <a:bodyPr wrap="square" rtlCol="0">
              <a:spAutoFit/>
            </a:bodyPr>
            <a:lstStyle/>
            <a:p>
              <a:pPr>
                <a:spcAft>
                  <a:spcPts val="800"/>
                </a:spcAft>
              </a:pPr>
              <a:r>
                <a:rPr lang="en-IN" sz="1200" dirty="0">
                  <a:solidFill>
                    <a:srgbClr val="0000FF"/>
                  </a:solidFill>
                  <a:latin typeface="+mn-lt"/>
                </a:rPr>
                <a:t>https://srnghn.medium.com/deep-learning-overview-of-neurons-and-activation-functions-1d98286cf1e4</a:t>
              </a:r>
            </a:p>
          </p:txBody>
        </p:sp>
        <p:cxnSp>
          <p:nvCxnSpPr>
            <p:cNvPr id="13" name="Straight Connector 12">
              <a:extLst>
                <a:ext uri="{FF2B5EF4-FFF2-40B4-BE49-F238E27FC236}">
                  <a16:creationId xmlns:a16="http://schemas.microsoft.com/office/drawing/2014/main" id="{E413EE5B-8D1D-0995-44BF-E46796D30098}"/>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6" name="Diagram 5">
            <a:extLst>
              <a:ext uri="{FF2B5EF4-FFF2-40B4-BE49-F238E27FC236}">
                <a16:creationId xmlns:a16="http://schemas.microsoft.com/office/drawing/2014/main" id="{DDC7F639-BC1C-8C9F-AA86-713806D851F7}"/>
              </a:ext>
            </a:extLst>
          </p:cNvPr>
          <p:cNvGraphicFramePr/>
          <p:nvPr>
            <p:extLst>
              <p:ext uri="{D42A27DB-BD31-4B8C-83A1-F6EECF244321}">
                <p14:modId xmlns:p14="http://schemas.microsoft.com/office/powerpoint/2010/main" val="3469930781"/>
              </p:ext>
            </p:extLst>
          </p:nvPr>
        </p:nvGraphicFramePr>
        <p:xfrm>
          <a:off x="401320" y="2156900"/>
          <a:ext cx="5694680" cy="3412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Deep Learning: Overview of Neurons and Activation Functions | by Stacey  Ronaghan | Medium">
            <a:extLst>
              <a:ext uri="{FF2B5EF4-FFF2-40B4-BE49-F238E27FC236}">
                <a16:creationId xmlns:a16="http://schemas.microsoft.com/office/drawing/2014/main" id="{8222042C-7B5A-80B3-2715-B1F24FD5A6F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601968" y="2156900"/>
            <a:ext cx="5306822" cy="3259381"/>
          </a:xfrm>
          <a:prstGeom prst="rect">
            <a:avLst/>
          </a:prstGeom>
          <a:noFill/>
          <a:ln>
            <a:noFill/>
          </a:ln>
        </p:spPr>
      </p:pic>
    </p:spTree>
    <p:extLst>
      <p:ext uri="{BB962C8B-B14F-4D97-AF65-F5344CB8AC3E}">
        <p14:creationId xmlns:p14="http://schemas.microsoft.com/office/powerpoint/2010/main" val="4005699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1833993" cy="400110"/>
          </a:xfrm>
          <a:prstGeom prst="rect">
            <a:avLst/>
          </a:prstGeom>
          <a:noFill/>
        </p:spPr>
        <p:txBody>
          <a:bodyPr wrap="square">
            <a:spAutoFit/>
          </a:bodyPr>
          <a:lstStyle/>
          <a:p>
            <a:r>
              <a:rPr lang="en-IN" sz="2000" b="1" dirty="0">
                <a:solidFill>
                  <a:srgbClr val="213163"/>
                </a:solidFill>
              </a:rPr>
              <a:t>Lab Activity</a:t>
            </a:r>
            <a:endParaRPr lang="en-IN" sz="2000" dirty="0">
              <a:solidFill>
                <a:srgbClr val="213163"/>
              </a:solidFill>
            </a:endParaRPr>
          </a:p>
        </p:txBody>
      </p:sp>
      <p:sp>
        <p:nvSpPr>
          <p:cNvPr id="3" name="Rectangle: Rounded Corners 2">
            <a:extLst>
              <a:ext uri="{FF2B5EF4-FFF2-40B4-BE49-F238E27FC236}">
                <a16:creationId xmlns:a16="http://schemas.microsoft.com/office/drawing/2014/main" id="{1DAC23F4-4B01-13D8-94B2-61A167D7A610}"/>
              </a:ext>
            </a:extLst>
          </p:cNvPr>
          <p:cNvSpPr/>
          <p:nvPr/>
        </p:nvSpPr>
        <p:spPr>
          <a:xfrm>
            <a:off x="358848" y="3320281"/>
            <a:ext cx="8888022" cy="2429541"/>
          </a:xfrm>
          <a:prstGeom prst="roundRect">
            <a:avLst>
              <a:gd name="adj" fmla="val 12903"/>
            </a:avLst>
          </a:prstGeom>
          <a:solidFill>
            <a:srgbClr val="ED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sp>
        <p:nvSpPr>
          <p:cNvPr id="8" name="Text Placeholder 4">
            <a:extLst>
              <a:ext uri="{FF2B5EF4-FFF2-40B4-BE49-F238E27FC236}">
                <a16:creationId xmlns:a16="http://schemas.microsoft.com/office/drawing/2014/main" id="{1C9BD820-ADD0-0C49-72E9-19EBCC262C85}"/>
              </a:ext>
            </a:extLst>
          </p:cNvPr>
          <p:cNvSpPr>
            <a:spLocks noGrp="1"/>
          </p:cNvSpPr>
          <p:nvPr/>
        </p:nvSpPr>
        <p:spPr>
          <a:xfrm>
            <a:off x="538995" y="4679472"/>
            <a:ext cx="6382800" cy="803217"/>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00000"/>
              </a:lnSpc>
              <a:spcBef>
                <a:spcPts val="0"/>
              </a:spcBef>
              <a:buSzPct val="100000"/>
              <a:buFont typeface="Arial" panose="020B0604020202020204" pitchFamily="34" charset="0"/>
              <a:buChar char="•"/>
            </a:pPr>
            <a:r>
              <a:rPr lang="en-US" dirty="0"/>
              <a:t>Implementing a simple neural network</a:t>
            </a:r>
            <a:endParaRPr lang="en-US" sz="1800" dirty="0"/>
          </a:p>
        </p:txBody>
      </p:sp>
      <p:sp>
        <p:nvSpPr>
          <p:cNvPr id="10" name="Title 3">
            <a:extLst>
              <a:ext uri="{FF2B5EF4-FFF2-40B4-BE49-F238E27FC236}">
                <a16:creationId xmlns:a16="http://schemas.microsoft.com/office/drawing/2014/main" id="{CD452298-22D1-2E47-E112-EB87E8640B5E}"/>
              </a:ext>
            </a:extLst>
          </p:cNvPr>
          <p:cNvSpPr txBox="1">
            <a:spLocks/>
          </p:cNvSpPr>
          <p:nvPr/>
        </p:nvSpPr>
        <p:spPr>
          <a:xfrm>
            <a:off x="2516659" y="3504485"/>
            <a:ext cx="2118256" cy="568842"/>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500" b="1" dirty="0">
                <a:solidFill>
                  <a:srgbClr val="002060"/>
                </a:solidFill>
              </a:rPr>
              <a:t>Hands On</a:t>
            </a:r>
          </a:p>
        </p:txBody>
      </p:sp>
      <p:sp>
        <p:nvSpPr>
          <p:cNvPr id="11" name="Text Placeholder 4">
            <a:extLst>
              <a:ext uri="{FF2B5EF4-FFF2-40B4-BE49-F238E27FC236}">
                <a16:creationId xmlns:a16="http://schemas.microsoft.com/office/drawing/2014/main" id="{088B9E43-099B-A1CD-742B-85F47FD0BDBA}"/>
              </a:ext>
            </a:extLst>
          </p:cNvPr>
          <p:cNvSpPr txBox="1">
            <a:spLocks/>
          </p:cNvSpPr>
          <p:nvPr/>
        </p:nvSpPr>
        <p:spPr>
          <a:xfrm>
            <a:off x="528363" y="4222259"/>
            <a:ext cx="885910" cy="532083"/>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nSpc>
                <a:spcPct val="100000"/>
              </a:lnSpc>
              <a:spcBef>
                <a:spcPts val="0"/>
              </a:spcBef>
              <a:buSzPct val="100000"/>
              <a:buFont typeface="Arial" panose="020B0604020202020204" pitchFamily="34" charset="0"/>
              <a:buNone/>
            </a:pPr>
            <a:r>
              <a:rPr lang="en-US" b="1" dirty="0"/>
              <a:t>Lab 1</a:t>
            </a:r>
            <a:endParaRPr lang="en-US" dirty="0">
              <a:solidFill>
                <a:srgbClr val="0000FF"/>
              </a:solidFill>
            </a:endParaRPr>
          </a:p>
        </p:txBody>
      </p:sp>
      <p:pic>
        <p:nvPicPr>
          <p:cNvPr id="14" name="Picture 13" descr="A cartoon of a person holding a clock&#10;&#10;Description automatically generated">
            <a:extLst>
              <a:ext uri="{FF2B5EF4-FFF2-40B4-BE49-F238E27FC236}">
                <a16:creationId xmlns:a16="http://schemas.microsoft.com/office/drawing/2014/main" id="{1053818D-4B91-E027-2A85-5A9F577EB5D8}"/>
              </a:ext>
            </a:extLst>
          </p:cNvPr>
          <p:cNvPicPr>
            <a:picLocks noChangeAspect="1"/>
          </p:cNvPicPr>
          <p:nvPr/>
        </p:nvPicPr>
        <p:blipFill>
          <a:blip r:embed="rId3"/>
          <a:stretch>
            <a:fillRect/>
          </a:stretch>
        </p:blipFill>
        <p:spPr>
          <a:xfrm>
            <a:off x="7008876" y="1475994"/>
            <a:ext cx="5004054" cy="5004054"/>
          </a:xfrm>
          <a:prstGeom prst="rect">
            <a:avLst/>
          </a:prstGeom>
        </p:spPr>
      </p:pic>
    </p:spTree>
    <p:extLst>
      <p:ext uri="{BB962C8B-B14F-4D97-AF65-F5344CB8AC3E}">
        <p14:creationId xmlns:p14="http://schemas.microsoft.com/office/powerpoint/2010/main" val="1069549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dirty="0">
                <a:solidFill>
                  <a:srgbClr val="213163"/>
                </a:solidFill>
              </a:rPr>
              <a:t>Conclusion</a:t>
            </a:r>
            <a:endParaRPr lang="en-IN" sz="2000" dirty="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210314" y="1461898"/>
            <a:ext cx="5926671" cy="3344505"/>
          </a:xfrm>
          <a:prstGeom prst="rect">
            <a:avLst/>
          </a:prstGeom>
          <a:noFill/>
        </p:spPr>
        <p:txBody>
          <a:bodyPr wrap="square" rtlCol="0">
            <a:spAutoFit/>
          </a:bodyPr>
          <a:lstStyle/>
          <a:p>
            <a:pPr marL="228600" indent="-228600">
              <a:spcAft>
                <a:spcPts val="800"/>
              </a:spcAft>
              <a:buFont typeface="Arial" panose="020B0604020202020204" pitchFamily="34" charset="0"/>
              <a:buChar char="•"/>
            </a:pPr>
            <a:r>
              <a:rPr lang="en-US" sz="1800" dirty="0"/>
              <a:t>Neural networks rely on neurons as their fundamental units, working across input, hidden, and output layers to process and generate predictions. </a:t>
            </a:r>
          </a:p>
          <a:p>
            <a:pPr marL="228600" indent="-228600">
              <a:spcAft>
                <a:spcPts val="800"/>
              </a:spcAft>
              <a:buFont typeface="Arial" panose="020B0604020202020204" pitchFamily="34" charset="0"/>
              <a:buChar char="•"/>
            </a:pPr>
            <a:r>
              <a:rPr lang="en-US" sz="1800" dirty="0"/>
              <a:t>Activation functions introduce non-linearity, enabling complex modeling, while loss functions measure performance, and optimization algorithms adjust weights to minimize errors. </a:t>
            </a:r>
          </a:p>
          <a:p>
            <a:pPr marL="228600" indent="-228600">
              <a:spcAft>
                <a:spcPts val="800"/>
              </a:spcAft>
              <a:buFont typeface="Arial" panose="020B0604020202020204" pitchFamily="34" charset="0"/>
              <a:buChar char="•"/>
            </a:pPr>
            <a:r>
              <a:rPr lang="en-US" sz="1800" dirty="0"/>
              <a:t>Key design choices, such as activation functions, loss functions, and optimization methods, critically impact network performance, making them essential to creating effective models.</a:t>
            </a:r>
            <a:endParaRPr lang="en-US" sz="1800" dirty="0">
              <a:latin typeface="+mn-lt"/>
            </a:endParaRPr>
          </a:p>
        </p:txBody>
      </p:sp>
      <p:sp>
        <p:nvSpPr>
          <p:cNvPr id="8" name="TextBox 7">
            <a:extLst>
              <a:ext uri="{FF2B5EF4-FFF2-40B4-BE49-F238E27FC236}">
                <a16:creationId xmlns:a16="http://schemas.microsoft.com/office/drawing/2014/main" id="{FF6EE1DD-6A31-2A28-F8BE-6E59037422C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9" name="TextBox 8">
            <a:extLst>
              <a:ext uri="{FF2B5EF4-FFF2-40B4-BE49-F238E27FC236}">
                <a16:creationId xmlns:a16="http://schemas.microsoft.com/office/drawing/2014/main" id="{18F06934-F528-B704-BB31-70471CEEB0BF}"/>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10" name="Straight Connector 9">
            <a:extLst>
              <a:ext uri="{FF2B5EF4-FFF2-40B4-BE49-F238E27FC236}">
                <a16:creationId xmlns:a16="http://schemas.microsoft.com/office/drawing/2014/main" id="{6247989A-A2B1-6748-7E8A-F0362FB212B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 name="Picture 1" descr="A light bulb with a black background&#10;&#10;Description automatically generated">
            <a:extLst>
              <a:ext uri="{FF2B5EF4-FFF2-40B4-BE49-F238E27FC236}">
                <a16:creationId xmlns:a16="http://schemas.microsoft.com/office/drawing/2014/main" id="{75F7452F-58BC-17CE-3016-C04F4A0BB586}"/>
              </a:ext>
            </a:extLst>
          </p:cNvPr>
          <p:cNvPicPr>
            <a:picLocks noChangeAspect="1"/>
          </p:cNvPicPr>
          <p:nvPr/>
        </p:nvPicPr>
        <p:blipFill rotWithShape="1">
          <a:blip r:embed="rId4"/>
          <a:srcRect l="7117" t="5427" r="7295" b="7474"/>
          <a:stretch/>
        </p:blipFill>
        <p:spPr>
          <a:xfrm>
            <a:off x="7112000" y="1092200"/>
            <a:ext cx="4551680" cy="4632115"/>
          </a:xfrm>
          <a:prstGeom prst="rect">
            <a:avLst/>
          </a:prstGeom>
        </p:spPr>
      </p:pic>
    </p:spTree>
    <p:extLst>
      <p:ext uri="{BB962C8B-B14F-4D97-AF65-F5344CB8AC3E}">
        <p14:creationId xmlns:p14="http://schemas.microsoft.com/office/powerpoint/2010/main" val="2046321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dirty="0">
                <a:solidFill>
                  <a:srgbClr val="213163"/>
                </a:solidFill>
              </a:rPr>
              <a:t>References</a:t>
            </a:r>
            <a:endParaRPr lang="en-IN" sz="2000" dirty="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210314" y="1461898"/>
            <a:ext cx="5926671" cy="3477875"/>
          </a:xfrm>
          <a:prstGeom prst="rect">
            <a:avLst/>
          </a:prstGeom>
          <a:noFill/>
        </p:spPr>
        <p:txBody>
          <a:bodyPr wrap="square" rtlCol="0">
            <a:spAutoFit/>
          </a:bodyPr>
          <a:lstStyle/>
          <a:p>
            <a:pPr marL="228600" indent="-228600">
              <a:spcAft>
                <a:spcPts val="800"/>
              </a:spcAft>
              <a:buFont typeface="Arial" panose="020B0604020202020204" pitchFamily="34" charset="0"/>
              <a:buChar char="•"/>
            </a:pPr>
            <a:r>
              <a:rPr lang="en-US" sz="1800" dirty="0">
                <a:latin typeface="+mn-lt"/>
              </a:rPr>
              <a:t>https://artemoppermann.com/activation-functions-in-deep-learning-sigmoid-tanh-relu/</a:t>
            </a:r>
          </a:p>
          <a:p>
            <a:pPr marL="228600" indent="-228600">
              <a:spcAft>
                <a:spcPts val="800"/>
              </a:spcAft>
              <a:buFont typeface="Arial" panose="020B0604020202020204" pitchFamily="34" charset="0"/>
              <a:buChar char="•"/>
            </a:pPr>
            <a:r>
              <a:rPr lang="en-US" sz="1800" dirty="0">
                <a:latin typeface="+mn-lt"/>
              </a:rPr>
              <a:t>https://towardsdatascience.com/activation-functions-neural-networks-1cbd9f8d91d6</a:t>
            </a:r>
          </a:p>
          <a:p>
            <a:pPr marL="228600" indent="-228600">
              <a:spcAft>
                <a:spcPts val="800"/>
              </a:spcAft>
              <a:buFont typeface="Arial" panose="020B0604020202020204" pitchFamily="34" charset="0"/>
              <a:buChar char="•"/>
            </a:pPr>
            <a:r>
              <a:rPr lang="en-US" sz="1800" dirty="0">
                <a:latin typeface="+mn-lt"/>
              </a:rPr>
              <a:t>https://taylorandfrancis.com/knowledge/Medicine_and_healthcare/Neurology/Artificial_neural_networks/</a:t>
            </a:r>
          </a:p>
          <a:p>
            <a:pPr marL="228600" indent="-228600">
              <a:spcAft>
                <a:spcPts val="800"/>
              </a:spcAft>
              <a:buFont typeface="Arial" panose="020B0604020202020204" pitchFamily="34" charset="0"/>
              <a:buChar char="•"/>
            </a:pPr>
            <a:r>
              <a:rPr lang="en-US" sz="1800" dirty="0">
                <a:latin typeface="+mn-lt"/>
              </a:rPr>
              <a:t>https://en.wikipedia.org/wiki/Neural_net</a:t>
            </a:r>
          </a:p>
          <a:p>
            <a:pPr marL="228600" indent="-228600">
              <a:spcAft>
                <a:spcPts val="800"/>
              </a:spcAft>
              <a:buFont typeface="Arial" panose="020B0604020202020204" pitchFamily="34" charset="0"/>
              <a:buChar char="•"/>
            </a:pPr>
            <a:r>
              <a:rPr lang="en-US" sz="1800" dirty="0">
                <a:latin typeface="+mn-lt"/>
              </a:rPr>
              <a:t>https://www.ibm.com/think/topics/loss-function</a:t>
            </a:r>
          </a:p>
          <a:p>
            <a:pPr>
              <a:spcAft>
                <a:spcPts val="800"/>
              </a:spcAft>
            </a:pPr>
            <a:endParaRPr lang="en-US" sz="1800" dirty="0">
              <a:latin typeface="+mn-lt"/>
            </a:endParaRPr>
          </a:p>
          <a:p>
            <a:pPr marL="228600" indent="-228600">
              <a:spcAft>
                <a:spcPts val="800"/>
              </a:spcAft>
              <a:buFont typeface="Arial" panose="020B0604020202020204" pitchFamily="34" charset="0"/>
              <a:buChar char="•"/>
            </a:pPr>
            <a:endParaRPr lang="en-US" sz="1800" dirty="0">
              <a:latin typeface="+mn-lt"/>
            </a:endParaRPr>
          </a:p>
        </p:txBody>
      </p:sp>
    </p:spTree>
    <p:extLst>
      <p:ext uri="{BB962C8B-B14F-4D97-AF65-F5344CB8AC3E}">
        <p14:creationId xmlns:p14="http://schemas.microsoft.com/office/powerpoint/2010/main" val="1307925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026" name="Picture 2" descr="yellow question symbol falls on white question symbols ask sign mark  background idea concept abstract animation 3d">
            <a:extLst>
              <a:ext uri="{FF2B5EF4-FFF2-40B4-BE49-F238E27FC236}">
                <a16:creationId xmlns:a16="http://schemas.microsoft.com/office/drawing/2014/main" id="{272F6BF9-E0B6-39C7-2B38-A384504338AF}"/>
              </a:ext>
            </a:extLst>
          </p:cNvPr>
          <p:cNvPicPr>
            <a:picLocks noChangeAspect="1" noChangeArrowheads="1"/>
          </p:cNvPicPr>
          <p:nvPr/>
        </p:nvPicPr>
        <p:blipFill rotWithShape="1">
          <a:blip r:embed="rId3">
            <a:alphaModFix amt="9000"/>
            <a:extLst>
              <a:ext uri="{28A0092B-C50C-407E-A947-70E740481C1C}">
                <a14:useLocalDpi xmlns:a14="http://schemas.microsoft.com/office/drawing/2010/main" val="0"/>
              </a:ext>
            </a:extLst>
          </a:blip>
          <a:srcRect t="10666" b="1777"/>
          <a:stretch/>
        </p:blipFill>
        <p:spPr bwMode="auto">
          <a:xfrm>
            <a:off x="0" y="731520"/>
            <a:ext cx="12192000" cy="60045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yellow question marks&#10;&#10;Description automatically generated">
            <a:extLst>
              <a:ext uri="{FF2B5EF4-FFF2-40B4-BE49-F238E27FC236}">
                <a16:creationId xmlns:a16="http://schemas.microsoft.com/office/drawing/2014/main" id="{977FF981-F203-FF99-8745-5BA1558CFDA5}"/>
              </a:ext>
            </a:extLst>
          </p:cNvPr>
          <p:cNvPicPr>
            <a:picLocks noChangeAspect="1"/>
          </p:cNvPicPr>
          <p:nvPr/>
        </p:nvPicPr>
        <p:blipFill>
          <a:blip r:embed="rId4"/>
          <a:stretch>
            <a:fillRect/>
          </a:stretch>
        </p:blipFill>
        <p:spPr>
          <a:xfrm>
            <a:off x="330608" y="889000"/>
            <a:ext cx="11530784" cy="5753099"/>
          </a:xfrm>
          <a:prstGeom prst="rect">
            <a:avLst/>
          </a:prstGeom>
        </p:spPr>
      </p:pic>
      <p:sp>
        <p:nvSpPr>
          <p:cNvPr id="6" name="Title 3">
            <a:extLst>
              <a:ext uri="{FF2B5EF4-FFF2-40B4-BE49-F238E27FC236}">
                <a16:creationId xmlns:a16="http://schemas.microsoft.com/office/drawing/2014/main" id="{DA496F42-3B1B-46ED-9EA1-090FE09CA2FA}"/>
              </a:ext>
            </a:extLst>
          </p:cNvPr>
          <p:cNvSpPr txBox="1">
            <a:spLocks/>
          </p:cNvSpPr>
          <p:nvPr/>
        </p:nvSpPr>
        <p:spPr>
          <a:xfrm>
            <a:off x="6096000" y="5999580"/>
            <a:ext cx="1881314" cy="393600"/>
          </a:xfrm>
          <a:prstGeom prst="rect">
            <a:avLst/>
          </a:prstGeom>
        </p:spPr>
        <p:txBody>
          <a:bodyPr/>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600" b="1" dirty="0">
                <a:solidFill>
                  <a:srgbClr val="484F9E"/>
                </a:solidFill>
                <a:latin typeface="Arial" panose="020B0604020202020204" pitchFamily="34" charset="0"/>
                <a:cs typeface="Arial" panose="020B0604020202020204" pitchFamily="34" charset="0"/>
              </a:rPr>
              <a:t>Let’s Start</a:t>
            </a:r>
          </a:p>
        </p:txBody>
      </p:sp>
    </p:spTree>
    <p:extLst>
      <p:ext uri="{BB962C8B-B14F-4D97-AF65-F5344CB8AC3E}">
        <p14:creationId xmlns:p14="http://schemas.microsoft.com/office/powerpoint/2010/main" val="25307484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9"/>
            <a:ext cx="12192000" cy="1231268"/>
            <a:chOff x="229036" y="4299585"/>
            <a:chExt cx="8640644" cy="6938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60707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A mathematical function performing computations like weighted sums and activation.</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marL="342900" indent="-342900">
              <a:spcAft>
                <a:spcPts val="800"/>
              </a:spcAft>
              <a:buAutoNum type="arabicPeriod"/>
            </a:pPr>
            <a:r>
              <a:rPr lang="en-US" b="1" dirty="0">
                <a:latin typeface="Arial" panose="020B0604020202020204" pitchFamily="34" charset="0"/>
                <a:cs typeface="Arial" panose="020B0604020202020204" pitchFamily="34" charset="0"/>
              </a:rPr>
              <a:t>What does a neuron in a neural network represent?</a:t>
            </a:r>
          </a:p>
          <a:p>
            <a:pPr marL="342900" indent="-342900">
              <a:spcAft>
                <a:spcPts val="800"/>
              </a:spcAft>
              <a:buAutoNum type="arabicPeriod"/>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A single layer in the network.</a:t>
            </a:r>
          </a:p>
          <a:p>
            <a:pPr>
              <a:spcAft>
                <a:spcPts val="800"/>
              </a:spcAft>
            </a:pPr>
            <a:r>
              <a:rPr lang="en-US" dirty="0">
                <a:latin typeface="Arial" panose="020B0604020202020204" pitchFamily="34" charset="0"/>
                <a:cs typeface="Arial" panose="020B0604020202020204" pitchFamily="34" charset="0"/>
              </a:rPr>
              <a:t>b) A mathematical function performing computations like weighted sums and activation.</a:t>
            </a:r>
          </a:p>
          <a:p>
            <a:pPr>
              <a:spcAft>
                <a:spcPts val="800"/>
              </a:spcAft>
            </a:pPr>
            <a:r>
              <a:rPr lang="en-US" dirty="0">
                <a:latin typeface="Arial" panose="020B0604020202020204" pitchFamily="34" charset="0"/>
                <a:cs typeface="Arial" panose="020B0604020202020204" pitchFamily="34" charset="0"/>
              </a:rPr>
              <a:t>c) A manual feature engineering component.</a:t>
            </a:r>
          </a:p>
          <a:p>
            <a:pPr>
              <a:spcAft>
                <a:spcPts val="800"/>
              </a:spcAft>
            </a:pPr>
            <a:r>
              <a:rPr lang="en-US" dirty="0">
                <a:latin typeface="Arial" panose="020B0604020202020204" pitchFamily="34" charset="0"/>
                <a:cs typeface="Arial" panose="020B0604020202020204" pitchFamily="34" charset="0"/>
              </a:rPr>
              <a:t>d) A unit that only stores input data.</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777754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614C871-E106-B1E2-E62A-0834553E0803}"/>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6AFB4D49-21BE-F6E8-C66D-C28DF968CC4D}"/>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610CB56F-3301-DB3A-EDE5-C771F41DCB5C}"/>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7207D831-C544-6FD5-23EA-D7FE3E4F84D2}"/>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E16A3547-372D-1436-D627-3CD8822A7F13}"/>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447E1721-C1E8-6FA9-386E-610392B6B355}"/>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A</a:t>
              </a:r>
            </a:p>
            <a:p>
              <a:r>
                <a:rPr lang="en-US" sz="2000" dirty="0">
                  <a:latin typeface="Arial" panose="020B0604020202020204" pitchFamily="34" charset="0"/>
                  <a:cs typeface="Arial" panose="020B0604020202020204" pitchFamily="34" charset="0"/>
                </a:rPr>
                <a:t>To determine the importance of each input.</a:t>
              </a:r>
            </a:p>
          </p:txBody>
        </p:sp>
      </p:grpSp>
      <p:sp>
        <p:nvSpPr>
          <p:cNvPr id="8" name="TextBox 7">
            <a:extLst>
              <a:ext uri="{FF2B5EF4-FFF2-40B4-BE49-F238E27FC236}">
                <a16:creationId xmlns:a16="http://schemas.microsoft.com/office/drawing/2014/main" id="{9344D233-1B83-4151-A42C-5DE863CABF00}"/>
              </a:ext>
            </a:extLst>
          </p:cNvPr>
          <p:cNvSpPr txBox="1"/>
          <p:nvPr/>
        </p:nvSpPr>
        <p:spPr>
          <a:xfrm>
            <a:off x="193647" y="1426878"/>
            <a:ext cx="6543976" cy="2360005"/>
          </a:xfrm>
          <a:prstGeom prst="rect">
            <a:avLst/>
          </a:prstGeom>
          <a:noFill/>
        </p:spPr>
        <p:txBody>
          <a:bodyPr wrap="square" lIns="121920" tIns="60960" rIns="121920" bIns="60960" rtlCol="0" anchor="t">
            <a:spAutoFit/>
          </a:bodyPr>
          <a:lstStyle/>
          <a:p>
            <a:pPr marL="457200" indent="-457200">
              <a:spcAft>
                <a:spcPts val="800"/>
              </a:spcAft>
              <a:buAutoNum type="arabicPeriod" startAt="2"/>
            </a:pPr>
            <a:r>
              <a:rPr lang="en-US" b="1" dirty="0">
                <a:latin typeface="Arial" panose="020B0604020202020204" pitchFamily="34" charset="0"/>
                <a:cs typeface="Arial" panose="020B0604020202020204" pitchFamily="34" charset="0"/>
              </a:rPr>
              <a:t>What is the primary role of weights in a neuron?</a:t>
            </a:r>
          </a:p>
          <a:p>
            <a:pPr marL="457200" indent="-457200">
              <a:spcAft>
                <a:spcPts val="800"/>
              </a:spcAft>
              <a:buAutoNum type="arabicPeriod" startAt="2"/>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To determine the importance of each input.</a:t>
            </a:r>
          </a:p>
          <a:p>
            <a:pPr>
              <a:spcAft>
                <a:spcPts val="800"/>
              </a:spcAft>
            </a:pPr>
            <a:r>
              <a:rPr lang="en-US" dirty="0">
                <a:latin typeface="Arial" panose="020B0604020202020204" pitchFamily="34" charset="0"/>
                <a:cs typeface="Arial" panose="020B0604020202020204" pitchFamily="34" charset="0"/>
              </a:rPr>
              <a:t>b) To eliminate biases in predictions.</a:t>
            </a:r>
          </a:p>
          <a:p>
            <a:pPr>
              <a:spcAft>
                <a:spcPts val="800"/>
              </a:spcAft>
            </a:pPr>
            <a:r>
              <a:rPr lang="en-US" dirty="0">
                <a:latin typeface="Arial" panose="020B0604020202020204" pitchFamily="34" charset="0"/>
                <a:cs typeface="Arial" panose="020B0604020202020204" pitchFamily="34" charset="0"/>
              </a:rPr>
              <a:t>c) To serve as the activation function.</a:t>
            </a:r>
          </a:p>
          <a:p>
            <a:pPr>
              <a:spcAft>
                <a:spcPts val="800"/>
              </a:spcAft>
            </a:pPr>
            <a:r>
              <a:rPr lang="en-US" dirty="0">
                <a:latin typeface="Arial" panose="020B0604020202020204" pitchFamily="34" charset="0"/>
                <a:cs typeface="Arial" panose="020B0604020202020204" pitchFamily="34" charset="0"/>
              </a:rPr>
              <a:t>d) To store the final outputs.</a:t>
            </a:r>
          </a:p>
        </p:txBody>
      </p:sp>
      <p:pic>
        <p:nvPicPr>
          <p:cNvPr id="9" name="Picture 8" descr="A cartoon of a person standing next to a question mark&#10;&#10;Description automatically generated">
            <a:extLst>
              <a:ext uri="{FF2B5EF4-FFF2-40B4-BE49-F238E27FC236}">
                <a16:creationId xmlns:a16="http://schemas.microsoft.com/office/drawing/2014/main" id="{2EADB2F8-6CA7-E369-23F9-941D78F84ECE}"/>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784153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295AAC-1E60-2462-14F1-2450E67CDEB1}"/>
              </a:ext>
            </a:extLst>
          </p:cNvPr>
          <p:cNvSpPr txBox="1"/>
          <p:nvPr/>
        </p:nvSpPr>
        <p:spPr>
          <a:xfrm>
            <a:off x="181321" y="954028"/>
            <a:ext cx="4300368" cy="430887"/>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solidFill>
                  <a:srgbClr val="223366"/>
                </a:solidFill>
              </a:rPr>
              <a:t>Chapters for Discussion</a:t>
            </a:r>
          </a:p>
        </p:txBody>
      </p:sp>
      <p:grpSp>
        <p:nvGrpSpPr>
          <p:cNvPr id="21" name="Group 20">
            <a:extLst>
              <a:ext uri="{FF2B5EF4-FFF2-40B4-BE49-F238E27FC236}">
                <a16:creationId xmlns:a16="http://schemas.microsoft.com/office/drawing/2014/main" id="{1C55FBBB-BC84-7462-4458-AE6C9F92B532}"/>
              </a:ext>
            </a:extLst>
          </p:cNvPr>
          <p:cNvGrpSpPr/>
          <p:nvPr/>
        </p:nvGrpSpPr>
        <p:grpSpPr>
          <a:xfrm>
            <a:off x="1904999" y="2192630"/>
            <a:ext cx="8412480" cy="924560"/>
            <a:chOff x="3444240" y="1595120"/>
            <a:chExt cx="8412480" cy="924560"/>
          </a:xfrm>
        </p:grpSpPr>
        <p:sp>
          <p:nvSpPr>
            <p:cNvPr id="4" name="Rectangle: Rounded Corners 3">
              <a:extLst>
                <a:ext uri="{FF2B5EF4-FFF2-40B4-BE49-F238E27FC236}">
                  <a16:creationId xmlns:a16="http://schemas.microsoft.com/office/drawing/2014/main" id="{2BAF505E-9C5C-097E-169E-969254F1873C}"/>
                </a:ext>
              </a:extLst>
            </p:cNvPr>
            <p:cNvSpPr/>
            <p:nvPr/>
          </p:nvSpPr>
          <p:spPr>
            <a:xfrm>
              <a:off x="3454400" y="1691640"/>
              <a:ext cx="8402320" cy="731520"/>
            </a:xfrm>
            <a:prstGeom prst="roundRect">
              <a:avLst>
                <a:gd name="adj" fmla="val 0"/>
              </a:avLst>
            </a:prstGeom>
            <a:solidFill>
              <a:srgbClr val="D3DA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DDE3985B-A79A-2CEA-9577-57B943E95D69}"/>
                </a:ext>
              </a:extLst>
            </p:cNvPr>
            <p:cNvSpPr/>
            <p:nvPr/>
          </p:nvSpPr>
          <p:spPr>
            <a:xfrm>
              <a:off x="3454400" y="1595120"/>
              <a:ext cx="1483360" cy="92456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id="{5B7F18F0-E962-4DE2-6F5E-4E40E56EF77A}"/>
                </a:ext>
              </a:extLst>
            </p:cNvPr>
            <p:cNvSpPr txBox="1"/>
            <p:nvPr/>
          </p:nvSpPr>
          <p:spPr>
            <a:xfrm>
              <a:off x="3444240" y="1856605"/>
              <a:ext cx="1483360"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a:solidFill>
                    <a:schemeClr val="tx1"/>
                  </a:solidFill>
                </a:rPr>
                <a:t>Chapter- 1</a:t>
              </a:r>
            </a:p>
          </p:txBody>
        </p:sp>
        <p:sp>
          <p:nvSpPr>
            <p:cNvPr id="10" name="TextBox 9">
              <a:extLst>
                <a:ext uri="{FF2B5EF4-FFF2-40B4-BE49-F238E27FC236}">
                  <a16:creationId xmlns:a16="http://schemas.microsoft.com/office/drawing/2014/main" id="{3FBB638C-7649-C6C3-02BF-8250AAFB8141}"/>
                </a:ext>
              </a:extLst>
            </p:cNvPr>
            <p:cNvSpPr txBox="1"/>
            <p:nvPr/>
          </p:nvSpPr>
          <p:spPr>
            <a:xfrm>
              <a:off x="5005761" y="1880205"/>
              <a:ext cx="2649799"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dirty="0">
                  <a:solidFill>
                    <a:schemeClr val="tx1"/>
                  </a:solidFill>
                </a:rPr>
                <a:t>Introduction to DL</a:t>
              </a:r>
              <a:endParaRPr lang="en-US" dirty="0">
                <a:solidFill>
                  <a:schemeClr val="tx1"/>
                </a:solidFill>
              </a:endParaRPr>
            </a:p>
          </p:txBody>
        </p:sp>
        <p:sp>
          <p:nvSpPr>
            <p:cNvPr id="20" name="Rectangle: Rounded Corners 19">
              <a:extLst>
                <a:ext uri="{FF2B5EF4-FFF2-40B4-BE49-F238E27FC236}">
                  <a16:creationId xmlns:a16="http://schemas.microsoft.com/office/drawing/2014/main" id="{DD2BC226-D9A3-4B96-7DE6-858D2753E87B}"/>
                </a:ext>
              </a:extLst>
            </p:cNvPr>
            <p:cNvSpPr/>
            <p:nvPr/>
          </p:nvSpPr>
          <p:spPr>
            <a:xfrm>
              <a:off x="11724640" y="1714500"/>
              <a:ext cx="121920" cy="71374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A6FC687D-02BC-0ECD-CD09-124416F9BA75}"/>
              </a:ext>
            </a:extLst>
          </p:cNvPr>
          <p:cNvGrpSpPr/>
          <p:nvPr/>
        </p:nvGrpSpPr>
        <p:grpSpPr>
          <a:xfrm>
            <a:off x="1894840" y="3662681"/>
            <a:ext cx="8412479" cy="924560"/>
            <a:chOff x="3444241" y="1595120"/>
            <a:chExt cx="8412479" cy="924560"/>
          </a:xfrm>
        </p:grpSpPr>
        <p:sp>
          <p:nvSpPr>
            <p:cNvPr id="23" name="Rectangle: Rounded Corners 22">
              <a:extLst>
                <a:ext uri="{FF2B5EF4-FFF2-40B4-BE49-F238E27FC236}">
                  <a16:creationId xmlns:a16="http://schemas.microsoft.com/office/drawing/2014/main" id="{749BC792-D7BB-E50A-DE0A-5AC56FAF97B5}"/>
                </a:ext>
              </a:extLst>
            </p:cNvPr>
            <p:cNvSpPr/>
            <p:nvPr/>
          </p:nvSpPr>
          <p:spPr>
            <a:xfrm>
              <a:off x="3454400" y="1691640"/>
              <a:ext cx="8402320" cy="731520"/>
            </a:xfrm>
            <a:prstGeom prst="roundRect">
              <a:avLst>
                <a:gd name="adj" fmla="val 0"/>
              </a:avLst>
            </a:prstGeom>
            <a:solidFill>
              <a:srgbClr val="F9FF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CCB061B1-9058-77F9-C4EB-CA6A3B0610E8}"/>
                </a:ext>
              </a:extLst>
            </p:cNvPr>
            <p:cNvSpPr/>
            <p:nvPr/>
          </p:nvSpPr>
          <p:spPr>
            <a:xfrm>
              <a:off x="3454400" y="1595120"/>
              <a:ext cx="1483360" cy="924560"/>
            </a:xfrm>
            <a:prstGeom prst="roundRect">
              <a:avLst>
                <a:gd name="adj" fmla="val 0"/>
              </a:avLst>
            </a:prstGeom>
            <a:solidFill>
              <a:srgbClr val="EDFF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64258350-09B6-A2A9-0AF3-37F7B1E399C7}"/>
                </a:ext>
              </a:extLst>
            </p:cNvPr>
            <p:cNvSpPr txBox="1"/>
            <p:nvPr/>
          </p:nvSpPr>
          <p:spPr>
            <a:xfrm>
              <a:off x="3444241" y="1857345"/>
              <a:ext cx="1483360"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a:solidFill>
                    <a:schemeClr val="tx1"/>
                  </a:solidFill>
                </a:rPr>
                <a:t>Chapter- 2</a:t>
              </a:r>
            </a:p>
          </p:txBody>
        </p:sp>
        <p:sp>
          <p:nvSpPr>
            <p:cNvPr id="26" name="TextBox 25">
              <a:extLst>
                <a:ext uri="{FF2B5EF4-FFF2-40B4-BE49-F238E27FC236}">
                  <a16:creationId xmlns:a16="http://schemas.microsoft.com/office/drawing/2014/main" id="{7849B136-4186-A1AF-50EB-5F98B321D93E}"/>
                </a:ext>
              </a:extLst>
            </p:cNvPr>
            <p:cNvSpPr txBox="1"/>
            <p:nvPr/>
          </p:nvSpPr>
          <p:spPr>
            <a:xfrm>
              <a:off x="5005761" y="1880205"/>
              <a:ext cx="3460785"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dirty="0">
                  <a:solidFill>
                    <a:schemeClr val="tx1"/>
                  </a:solidFill>
                </a:rPr>
                <a:t>Neural Networks</a:t>
              </a:r>
              <a:endParaRPr lang="en-US" dirty="0">
                <a:solidFill>
                  <a:schemeClr val="tx1"/>
                </a:solidFill>
              </a:endParaRPr>
            </a:p>
          </p:txBody>
        </p:sp>
        <p:sp>
          <p:nvSpPr>
            <p:cNvPr id="27" name="Rectangle: Rounded Corners 26">
              <a:extLst>
                <a:ext uri="{FF2B5EF4-FFF2-40B4-BE49-F238E27FC236}">
                  <a16:creationId xmlns:a16="http://schemas.microsoft.com/office/drawing/2014/main" id="{B7BBE950-06EC-FBCB-D446-178A8D0E48FD}"/>
                </a:ext>
              </a:extLst>
            </p:cNvPr>
            <p:cNvSpPr/>
            <p:nvPr/>
          </p:nvSpPr>
          <p:spPr>
            <a:xfrm>
              <a:off x="11724640" y="1714500"/>
              <a:ext cx="121920" cy="713740"/>
            </a:xfrm>
            <a:prstGeom prst="roundRect">
              <a:avLst>
                <a:gd name="adj" fmla="val 0"/>
              </a:avLst>
            </a:prstGeom>
            <a:solidFill>
              <a:srgbClr val="EDFF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479932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9409878-0109-F3A7-73CC-45B9BA8C740B}"/>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09C2A262-AA6E-2EED-596A-F3BF770C163F}"/>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870BC0C3-CAD9-030C-D724-0976E507C4E8}"/>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CC0A402A-78EC-BEF3-75CD-A3802F989CDB}"/>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01624FAE-2EE9-012D-8113-364D74F2525C}"/>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03DB27AA-F6CB-56D8-5249-A0BA5C6831B1}"/>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err="1">
                  <a:latin typeface="Arial" panose="020B0604020202020204" pitchFamily="34" charset="0"/>
                  <a:cs typeface="Arial" panose="020B0604020202020204" pitchFamily="34" charset="0"/>
                </a:rPr>
                <a:t>ReLU</a:t>
              </a:r>
              <a:r>
                <a:rPr lang="en-US" sz="2000" dirty="0">
                  <a:latin typeface="Arial" panose="020B0604020202020204" pitchFamily="34" charset="0"/>
                  <a:cs typeface="Arial" panose="020B0604020202020204" pitchFamily="34" charset="0"/>
                </a:rPr>
                <a:t> (Rectified Linear Unit).</a:t>
              </a:r>
            </a:p>
          </p:txBody>
        </p:sp>
      </p:grpSp>
      <p:sp>
        <p:nvSpPr>
          <p:cNvPr id="8" name="TextBox 7">
            <a:extLst>
              <a:ext uri="{FF2B5EF4-FFF2-40B4-BE49-F238E27FC236}">
                <a16:creationId xmlns:a16="http://schemas.microsoft.com/office/drawing/2014/main" id="{2CD31601-D299-93CE-B4B5-3F618025B540}"/>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3. Which activation function outputs the maximum of 0 and the input value?</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Sigmoid.</a:t>
            </a:r>
          </a:p>
          <a:p>
            <a:pPr>
              <a:spcAft>
                <a:spcPts val="800"/>
              </a:spcAft>
            </a:pPr>
            <a:r>
              <a:rPr lang="en-US" dirty="0">
                <a:latin typeface="Arial" panose="020B0604020202020204" pitchFamily="34" charset="0"/>
                <a:cs typeface="Arial" panose="020B0604020202020204" pitchFamily="34" charset="0"/>
              </a:rPr>
              <a:t>b) </a:t>
            </a:r>
            <a:r>
              <a:rPr lang="en-US" dirty="0" err="1">
                <a:latin typeface="Arial" panose="020B0604020202020204" pitchFamily="34" charset="0"/>
                <a:cs typeface="Arial" panose="020B0604020202020204" pitchFamily="34" charset="0"/>
              </a:rPr>
              <a:t>ReLU</a:t>
            </a:r>
            <a:r>
              <a:rPr lang="en-US" dirty="0">
                <a:latin typeface="Arial" panose="020B0604020202020204" pitchFamily="34" charset="0"/>
                <a:cs typeface="Arial" panose="020B0604020202020204" pitchFamily="34" charset="0"/>
              </a:rPr>
              <a:t> (Rectified Linear Unit).</a:t>
            </a:r>
          </a:p>
          <a:p>
            <a:pPr>
              <a:spcAft>
                <a:spcPts val="800"/>
              </a:spcAft>
            </a:pPr>
            <a:r>
              <a:rPr lang="en-US" dirty="0">
                <a:latin typeface="Arial" panose="020B0604020202020204" pitchFamily="34" charset="0"/>
                <a:cs typeface="Arial" panose="020B0604020202020204" pitchFamily="34" charset="0"/>
              </a:rPr>
              <a:t>c) Tanh.</a:t>
            </a:r>
          </a:p>
          <a:p>
            <a:pPr>
              <a:spcAft>
                <a:spcPts val="800"/>
              </a:spcAft>
            </a:pPr>
            <a:r>
              <a:rPr lang="en-US" dirty="0">
                <a:latin typeface="Arial" panose="020B0604020202020204" pitchFamily="34" charset="0"/>
                <a:cs typeface="Arial" panose="020B0604020202020204" pitchFamily="34" charset="0"/>
              </a:rPr>
              <a:t>d) Linear.</a:t>
            </a:r>
          </a:p>
        </p:txBody>
      </p:sp>
      <p:pic>
        <p:nvPicPr>
          <p:cNvPr id="9" name="Picture 8" descr="A cartoon of a person standing next to a question mark&#10;&#10;Description automatically generated">
            <a:extLst>
              <a:ext uri="{FF2B5EF4-FFF2-40B4-BE49-F238E27FC236}">
                <a16:creationId xmlns:a16="http://schemas.microsoft.com/office/drawing/2014/main" id="{8EDB4454-543F-1175-403B-40295A03678D}"/>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28146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07C779FB-F622-9802-C973-14AB0AFF900E}"/>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F64C5156-6361-5FC3-87F8-233B839DB47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3AD7D185-6154-54B2-8516-DED86FB6DF5F}"/>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A6C4FE08-55B6-D373-19D8-62869F135517}"/>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A26534FE-A93E-70B2-C3A2-1B214E562256}"/>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ADEE09AA-6DC2-B99F-238B-DBCEE4B4B346}"/>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Automated feature extraction from raw data.</a:t>
              </a:r>
            </a:p>
          </p:txBody>
        </p:sp>
      </p:grpSp>
      <p:sp>
        <p:nvSpPr>
          <p:cNvPr id="8" name="TextBox 7">
            <a:extLst>
              <a:ext uri="{FF2B5EF4-FFF2-40B4-BE49-F238E27FC236}">
                <a16:creationId xmlns:a16="http://schemas.microsoft.com/office/drawing/2014/main" id="{79A1986A-DEF2-1D49-64E4-697A13C4BECB}"/>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4. What is a key characteristic of deep learning compared to traditional machine learning?</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Dependence on manual feature engineering.</a:t>
            </a:r>
          </a:p>
          <a:p>
            <a:pPr>
              <a:spcAft>
                <a:spcPts val="800"/>
              </a:spcAft>
            </a:pPr>
            <a:r>
              <a:rPr lang="en-US" dirty="0">
                <a:latin typeface="Arial" panose="020B0604020202020204" pitchFamily="34" charset="0"/>
                <a:cs typeface="Arial" panose="020B0604020202020204" pitchFamily="34" charset="0"/>
              </a:rPr>
              <a:t>b) Automated feature extraction from raw data.</a:t>
            </a:r>
          </a:p>
          <a:p>
            <a:pPr>
              <a:spcAft>
                <a:spcPts val="800"/>
              </a:spcAft>
            </a:pPr>
            <a:r>
              <a:rPr lang="en-US" dirty="0">
                <a:latin typeface="Arial" panose="020B0604020202020204" pitchFamily="34" charset="0"/>
                <a:cs typeface="Arial" panose="020B0604020202020204" pitchFamily="34" charset="0"/>
              </a:rPr>
              <a:t>c) Reliance on rule-based systems.</a:t>
            </a:r>
          </a:p>
          <a:p>
            <a:pPr>
              <a:spcAft>
                <a:spcPts val="800"/>
              </a:spcAft>
            </a:pPr>
            <a:r>
              <a:rPr lang="en-US" dirty="0">
                <a:latin typeface="Arial" panose="020B0604020202020204" pitchFamily="34" charset="0"/>
                <a:cs typeface="Arial" panose="020B0604020202020204" pitchFamily="34" charset="0"/>
              </a:rPr>
              <a:t>d) Focus solely on linear tasks.</a:t>
            </a:r>
          </a:p>
        </p:txBody>
      </p:sp>
      <p:pic>
        <p:nvPicPr>
          <p:cNvPr id="9" name="Picture 8" descr="A cartoon of a person standing next to a question mark&#10;&#10;Description automatically generated">
            <a:extLst>
              <a:ext uri="{FF2B5EF4-FFF2-40B4-BE49-F238E27FC236}">
                <a16:creationId xmlns:a16="http://schemas.microsoft.com/office/drawing/2014/main" id="{5A622724-B3C6-FD3B-38DA-F224CF045F77}"/>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2204811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4F1A70F3-E99B-E9FD-38FD-807897275F33}"/>
            </a:ext>
          </a:extLst>
        </p:cNvPr>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3ED25F86-9EA4-2C30-9407-2AF0F4F9BA1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0B68BCD4-5CD7-F5AC-2AFC-1A028DA9B3CC}"/>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22B7DF76-FC75-8A4E-1882-171FB90DEB6D}"/>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3487E266-5349-C576-0594-D21857D5B0BF}"/>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7F36AB62-73AD-1B37-58AD-75BE1852EEC2}"/>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C</a:t>
              </a:r>
            </a:p>
            <a:p>
              <a:r>
                <a:rPr lang="en-US" sz="2000" dirty="0">
                  <a:latin typeface="Arial" panose="020B0604020202020204" pitchFamily="34" charset="0"/>
                  <a:cs typeface="Arial" panose="020B0604020202020204" pitchFamily="34" charset="0"/>
                </a:rPr>
                <a:t>Sigmoid</a:t>
              </a:r>
            </a:p>
          </p:txBody>
        </p:sp>
      </p:grpSp>
      <p:sp>
        <p:nvSpPr>
          <p:cNvPr id="8" name="TextBox 7">
            <a:extLst>
              <a:ext uri="{FF2B5EF4-FFF2-40B4-BE49-F238E27FC236}">
                <a16:creationId xmlns:a16="http://schemas.microsoft.com/office/drawing/2014/main" id="{5B6D1560-A6AE-170E-F8E6-98362148C496}"/>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5. Which activation function is often used in binary classification tasks?</a:t>
            </a:r>
          </a:p>
          <a:p>
            <a:pPr>
              <a:spcAft>
                <a:spcPts val="800"/>
              </a:spcAft>
            </a:pPr>
            <a:endParaRPr lang="en-US"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a:t>
            </a:r>
            <a:r>
              <a:rPr lang="en-US" dirty="0" err="1">
                <a:latin typeface="Arial" panose="020B0604020202020204" pitchFamily="34" charset="0"/>
                <a:cs typeface="Arial" panose="020B0604020202020204" pitchFamily="34" charset="0"/>
              </a:rPr>
              <a:t>ReLU</a:t>
            </a:r>
            <a:r>
              <a:rPr lang="en-US" dirty="0">
                <a:latin typeface="Arial" panose="020B0604020202020204" pitchFamily="34" charset="0"/>
                <a:cs typeface="Arial" panose="020B0604020202020204" pitchFamily="34" charset="0"/>
              </a:rPr>
              <a:t>.</a:t>
            </a:r>
          </a:p>
          <a:p>
            <a:pPr>
              <a:spcAft>
                <a:spcPts val="800"/>
              </a:spcAft>
            </a:pPr>
            <a:r>
              <a:rPr lang="en-US" dirty="0">
                <a:latin typeface="Arial" panose="020B0604020202020204" pitchFamily="34" charset="0"/>
                <a:cs typeface="Arial" panose="020B0604020202020204" pitchFamily="34" charset="0"/>
              </a:rPr>
              <a:t>b) Tanh.</a:t>
            </a:r>
          </a:p>
          <a:p>
            <a:pPr>
              <a:spcAft>
                <a:spcPts val="800"/>
              </a:spcAft>
            </a:pPr>
            <a:r>
              <a:rPr lang="en-US" dirty="0">
                <a:latin typeface="Arial" panose="020B0604020202020204" pitchFamily="34" charset="0"/>
                <a:cs typeface="Arial" panose="020B0604020202020204" pitchFamily="34" charset="0"/>
              </a:rPr>
              <a:t>c) Sigmoid.</a:t>
            </a:r>
          </a:p>
          <a:p>
            <a:pPr>
              <a:spcAft>
                <a:spcPts val="800"/>
              </a:spcAft>
            </a:pPr>
            <a:r>
              <a:rPr lang="en-US" dirty="0">
                <a:latin typeface="Arial" panose="020B0604020202020204" pitchFamily="34" charset="0"/>
                <a:cs typeface="Arial" panose="020B0604020202020204" pitchFamily="34" charset="0"/>
              </a:rPr>
              <a:t>d) </a:t>
            </a:r>
            <a:r>
              <a:rPr lang="en-US" dirty="0" err="1">
                <a:latin typeface="Arial" panose="020B0604020202020204" pitchFamily="34" charset="0"/>
                <a:cs typeface="Arial" panose="020B0604020202020204" pitchFamily="34" charset="0"/>
              </a:rPr>
              <a:t>Softmax</a:t>
            </a:r>
            <a:r>
              <a:rPr lang="en-US" dirty="0">
                <a:latin typeface="Arial" panose="020B0604020202020204" pitchFamily="34" charset="0"/>
                <a:cs typeface="Arial" panose="020B0604020202020204" pitchFamily="34" charset="0"/>
              </a:rPr>
              <a:t>.</a:t>
            </a:r>
          </a:p>
        </p:txBody>
      </p:sp>
      <p:pic>
        <p:nvPicPr>
          <p:cNvPr id="9" name="Picture 8" descr="A cartoon of a person standing next to a question mark&#10;&#10;Description automatically generated">
            <a:extLst>
              <a:ext uri="{FF2B5EF4-FFF2-40B4-BE49-F238E27FC236}">
                <a16:creationId xmlns:a16="http://schemas.microsoft.com/office/drawing/2014/main" id="{9CD00DF2-D44A-9C25-95FC-45AEAD780358}"/>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3865982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1;g5fab984687_2_0">
            <a:extLst>
              <a:ext uri="{FF2B5EF4-FFF2-40B4-BE49-F238E27FC236}">
                <a16:creationId xmlns:a16="http://schemas.microsoft.com/office/drawing/2014/main" id="{0C30A77F-BE9B-73CB-CC7F-A1F8B5B87AB9}"/>
              </a:ext>
            </a:extLst>
          </p:cNvPr>
          <p:cNvSpPr txBox="1">
            <a:spLocks/>
          </p:cNvSpPr>
          <p:nvPr/>
        </p:nvSpPr>
        <p:spPr>
          <a:xfrm>
            <a:off x="4315206" y="3214562"/>
            <a:ext cx="3561588" cy="9870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5000" b="1" dirty="0">
                <a:solidFill>
                  <a:srgbClr val="213163"/>
                </a:solidFill>
              </a:rPr>
              <a:t>Thank You</a:t>
            </a:r>
            <a:endParaRPr lang="en-US" sz="5000" dirty="0"/>
          </a:p>
        </p:txBody>
      </p:sp>
    </p:spTree>
    <p:extLst>
      <p:ext uri="{BB962C8B-B14F-4D97-AF65-F5344CB8AC3E}">
        <p14:creationId xmlns:p14="http://schemas.microsoft.com/office/powerpoint/2010/main" val="3544365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F739BC6-4CE0-E291-3C12-9667A47D8284}"/>
              </a:ext>
            </a:extLst>
          </p:cNvPr>
          <p:cNvGrpSpPr/>
          <p:nvPr/>
        </p:nvGrpSpPr>
        <p:grpSpPr>
          <a:xfrm>
            <a:off x="1117724" y="2339974"/>
            <a:ext cx="9956552" cy="3032125"/>
            <a:chOff x="1117724" y="2339974"/>
            <a:chExt cx="9956552" cy="3032125"/>
          </a:xfrm>
        </p:grpSpPr>
        <p:pic>
          <p:nvPicPr>
            <p:cNvPr id="5" name="Picture 4" descr="A black frame with a white background&#10;&#10;Description automatically generated">
              <a:extLst>
                <a:ext uri="{FF2B5EF4-FFF2-40B4-BE49-F238E27FC236}">
                  <a16:creationId xmlns:a16="http://schemas.microsoft.com/office/drawing/2014/main" id="{EA63E77B-2755-D21F-51BC-42BE4453849D}"/>
                </a:ext>
              </a:extLst>
            </p:cNvPr>
            <p:cNvPicPr>
              <a:picLocks noChangeAspect="1"/>
            </p:cNvPicPr>
            <p:nvPr/>
          </p:nvPicPr>
          <p:blipFill>
            <a:blip r:embed="rId3"/>
            <a:stretch>
              <a:fillRect/>
            </a:stretch>
          </p:blipFill>
          <p:spPr>
            <a:xfrm>
              <a:off x="1117724" y="2339974"/>
              <a:ext cx="9956552" cy="3032125"/>
            </a:xfrm>
            <a:prstGeom prst="rect">
              <a:avLst/>
            </a:prstGeom>
          </p:spPr>
        </p:pic>
        <p:sp>
          <p:nvSpPr>
            <p:cNvPr id="10" name="TextBox 9">
              <a:extLst>
                <a:ext uri="{FF2B5EF4-FFF2-40B4-BE49-F238E27FC236}">
                  <a16:creationId xmlns:a16="http://schemas.microsoft.com/office/drawing/2014/main" id="{FAFEE84B-060E-0646-61C1-61E6884BACC3}"/>
                </a:ext>
              </a:extLst>
            </p:cNvPr>
            <p:cNvSpPr txBox="1"/>
            <p:nvPr/>
          </p:nvSpPr>
          <p:spPr>
            <a:xfrm>
              <a:off x="4114800" y="3433725"/>
              <a:ext cx="4620986" cy="584775"/>
            </a:xfrm>
            <a:prstGeom prst="rect">
              <a:avLst/>
            </a:prstGeom>
            <a:noFill/>
          </p:spPr>
          <p:txBody>
            <a:bodyPr wrap="square" lIns="91440" tIns="45720" rIns="91440" bIns="45720" rtlCol="0" anchor="t">
              <a:spAutoFit/>
            </a:bodyPr>
            <a:lstStyle/>
            <a:p>
              <a:r>
                <a:rPr lang="en-US" sz="3200" dirty="0">
                  <a:solidFill>
                    <a:schemeClr val="tx1"/>
                  </a:solidFill>
                </a:rPr>
                <a:t>Deep Learning</a:t>
              </a:r>
            </a:p>
          </p:txBody>
        </p:sp>
        <p:grpSp>
          <p:nvGrpSpPr>
            <p:cNvPr id="9" name="Group 8">
              <a:extLst>
                <a:ext uri="{FF2B5EF4-FFF2-40B4-BE49-F238E27FC236}">
                  <a16:creationId xmlns:a16="http://schemas.microsoft.com/office/drawing/2014/main" id="{B077393A-5DE6-A8BC-919A-8588BC3EF4D9}"/>
                </a:ext>
              </a:extLst>
            </p:cNvPr>
            <p:cNvGrpSpPr/>
            <p:nvPr/>
          </p:nvGrpSpPr>
          <p:grpSpPr>
            <a:xfrm>
              <a:off x="1732335" y="3251433"/>
              <a:ext cx="1023565" cy="1267430"/>
              <a:chOff x="2138735" y="3162533"/>
              <a:chExt cx="1023565" cy="1267430"/>
            </a:xfrm>
          </p:grpSpPr>
          <p:sp>
            <p:nvSpPr>
              <p:cNvPr id="13" name="TextBox 12">
                <a:extLst>
                  <a:ext uri="{FF2B5EF4-FFF2-40B4-BE49-F238E27FC236}">
                    <a16:creationId xmlns:a16="http://schemas.microsoft.com/office/drawing/2014/main" id="{AD7940F8-47B2-3605-4FFD-62224135AD9A}"/>
                  </a:ext>
                </a:extLst>
              </p:cNvPr>
              <p:cNvSpPr txBox="1"/>
              <p:nvPr/>
            </p:nvSpPr>
            <p:spPr>
              <a:xfrm>
                <a:off x="2138735" y="3162533"/>
                <a:ext cx="1023565" cy="553998"/>
              </a:xfrm>
              <a:prstGeom prst="rect">
                <a:avLst/>
              </a:prstGeom>
              <a:noFill/>
            </p:spPr>
            <p:txBody>
              <a:bodyPr wrap="square" rtlCol="0">
                <a:spAutoFit/>
              </a:bodyPr>
              <a:lstStyle/>
              <a:p>
                <a:r>
                  <a:rPr lang="en-US" sz="3000" b="1" dirty="0">
                    <a:solidFill>
                      <a:schemeClr val="bg1"/>
                    </a:solidFill>
                  </a:rPr>
                  <a:t>Unit</a:t>
                </a:r>
              </a:p>
            </p:txBody>
          </p:sp>
          <p:sp>
            <p:nvSpPr>
              <p:cNvPr id="8" name="TextBox 7">
                <a:extLst>
                  <a:ext uri="{FF2B5EF4-FFF2-40B4-BE49-F238E27FC236}">
                    <a16:creationId xmlns:a16="http://schemas.microsoft.com/office/drawing/2014/main" id="{867A801B-F1E2-4D3C-C8D7-74B4B5E5C5D1}"/>
                  </a:ext>
                </a:extLst>
              </p:cNvPr>
              <p:cNvSpPr txBox="1"/>
              <p:nvPr/>
            </p:nvSpPr>
            <p:spPr>
              <a:xfrm>
                <a:off x="2395910" y="3645133"/>
                <a:ext cx="509215" cy="784830"/>
              </a:xfrm>
              <a:prstGeom prst="rect">
                <a:avLst/>
              </a:prstGeom>
              <a:noFill/>
            </p:spPr>
            <p:txBody>
              <a:bodyPr wrap="square" rtlCol="0">
                <a:spAutoFit/>
              </a:bodyPr>
              <a:lstStyle/>
              <a:p>
                <a:pPr algn="ctr"/>
                <a:r>
                  <a:rPr lang="en-US" sz="4500" b="1" dirty="0">
                    <a:solidFill>
                      <a:schemeClr val="bg1"/>
                    </a:solidFill>
                  </a:rPr>
                  <a:t>5</a:t>
                </a:r>
              </a:p>
            </p:txBody>
          </p:sp>
        </p:grpSp>
      </p:grpSp>
    </p:spTree>
    <p:extLst>
      <p:ext uri="{BB962C8B-B14F-4D97-AF65-F5344CB8AC3E}">
        <p14:creationId xmlns:p14="http://schemas.microsoft.com/office/powerpoint/2010/main" val="3781132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 shot of a computer&#10;&#10;Description automatically generated">
            <a:extLst>
              <a:ext uri="{FF2B5EF4-FFF2-40B4-BE49-F238E27FC236}">
                <a16:creationId xmlns:a16="http://schemas.microsoft.com/office/drawing/2014/main" id="{0D115830-8139-821D-6ED7-DD51CFB9FAEB}"/>
              </a:ext>
            </a:extLst>
          </p:cNvPr>
          <p:cNvPicPr>
            <a:picLocks noChangeAspect="1"/>
          </p:cNvPicPr>
          <p:nvPr/>
        </p:nvPicPr>
        <p:blipFill>
          <a:blip r:embed="rId3"/>
          <a:stretch>
            <a:fillRect/>
          </a:stretch>
        </p:blipFill>
        <p:spPr>
          <a:xfrm>
            <a:off x="1461521" y="1266824"/>
            <a:ext cx="9268958" cy="4803775"/>
          </a:xfrm>
          <a:prstGeom prst="rect">
            <a:avLst/>
          </a:prstGeom>
        </p:spPr>
      </p:pic>
      <p:pic>
        <p:nvPicPr>
          <p:cNvPr id="9" name="Picture 8" descr="A red triangle with a white exclamation mark&#10;&#10;Description automatically generated">
            <a:extLst>
              <a:ext uri="{FF2B5EF4-FFF2-40B4-BE49-F238E27FC236}">
                <a16:creationId xmlns:a16="http://schemas.microsoft.com/office/drawing/2014/main" id="{D9957559-7A75-900A-3EDB-F58D5DCA2008}"/>
              </a:ext>
            </a:extLst>
          </p:cNvPr>
          <p:cNvPicPr>
            <a:picLocks noChangeAspect="1"/>
          </p:cNvPicPr>
          <p:nvPr/>
        </p:nvPicPr>
        <p:blipFill>
          <a:blip r:embed="rId4">
            <a:alphaModFix amt="6000"/>
          </a:blip>
          <a:stretch>
            <a:fillRect/>
          </a:stretch>
        </p:blipFill>
        <p:spPr>
          <a:xfrm>
            <a:off x="3935118" y="2019301"/>
            <a:ext cx="4321765" cy="3770050"/>
          </a:xfrm>
          <a:prstGeom prst="rect">
            <a:avLst/>
          </a:prstGeom>
        </p:spPr>
      </p:pic>
      <p:grpSp>
        <p:nvGrpSpPr>
          <p:cNvPr id="2" name="Group 1">
            <a:extLst>
              <a:ext uri="{FF2B5EF4-FFF2-40B4-BE49-F238E27FC236}">
                <a16:creationId xmlns:a16="http://schemas.microsoft.com/office/drawing/2014/main" id="{5D5BEDCB-FE1D-F30A-769C-395C14FDAF4A}"/>
              </a:ext>
            </a:extLst>
          </p:cNvPr>
          <p:cNvGrpSpPr/>
          <p:nvPr/>
        </p:nvGrpSpPr>
        <p:grpSpPr>
          <a:xfrm>
            <a:off x="2298700" y="2847345"/>
            <a:ext cx="7381748" cy="1642732"/>
            <a:chOff x="2298700" y="3186775"/>
            <a:chExt cx="7381748" cy="1642732"/>
          </a:xfrm>
        </p:grpSpPr>
        <p:sp>
          <p:nvSpPr>
            <p:cNvPr id="6" name="TextBox 5">
              <a:extLst>
                <a:ext uri="{FF2B5EF4-FFF2-40B4-BE49-F238E27FC236}">
                  <a16:creationId xmlns:a16="http://schemas.microsoft.com/office/drawing/2014/main" id="{F1A1D897-46DC-0676-920A-89FA122EA6E5}"/>
                </a:ext>
              </a:extLst>
            </p:cNvPr>
            <p:cNvSpPr txBox="1"/>
            <p:nvPr/>
          </p:nvSpPr>
          <p:spPr>
            <a:xfrm>
              <a:off x="4168228" y="3186775"/>
              <a:ext cx="3855544" cy="800219"/>
            </a:xfrm>
            <a:prstGeom prst="rect">
              <a:avLst/>
            </a:prstGeom>
            <a:noFill/>
          </p:spPr>
          <p:txBody>
            <a:bodyPr wrap="none" rtlCol="0">
              <a:spAutoFit/>
            </a:bodyPr>
            <a:lstStyle/>
            <a:p>
              <a:pPr algn="ctr"/>
              <a:r>
                <a:rPr lang="en-US" sz="4600" b="1" dirty="0">
                  <a:solidFill>
                    <a:schemeClr val="tx1"/>
                  </a:solidFill>
                </a:rPr>
                <a:t>DISCLAIMER</a:t>
              </a:r>
            </a:p>
          </p:txBody>
        </p:sp>
        <p:sp>
          <p:nvSpPr>
            <p:cNvPr id="11" name="TextBox 10">
              <a:extLst>
                <a:ext uri="{FF2B5EF4-FFF2-40B4-BE49-F238E27FC236}">
                  <a16:creationId xmlns:a16="http://schemas.microsoft.com/office/drawing/2014/main" id="{4797845F-F959-88CB-A4ED-3AA0360C1A9D}"/>
                </a:ext>
              </a:extLst>
            </p:cNvPr>
            <p:cNvSpPr txBox="1"/>
            <p:nvPr/>
          </p:nvSpPr>
          <p:spPr>
            <a:xfrm>
              <a:off x="2298700" y="4060066"/>
              <a:ext cx="7381748" cy="769441"/>
            </a:xfrm>
            <a:prstGeom prst="rect">
              <a:avLst/>
            </a:prstGeom>
            <a:noFill/>
          </p:spPr>
          <p:txBody>
            <a:bodyPr wrap="square" rtlCol="0">
              <a:spAutoFit/>
            </a:bodyPr>
            <a:lstStyle/>
            <a:p>
              <a:pPr algn="ctr"/>
              <a:r>
                <a:rPr lang="en-US" sz="2200" dirty="0">
                  <a:solidFill>
                    <a:schemeClr val="tx1"/>
                  </a:solidFill>
                </a:rPr>
                <a:t>The content is curated from online/offline resources and used for educational purpose only.</a:t>
              </a:r>
            </a:p>
          </p:txBody>
        </p:sp>
      </p:grpSp>
    </p:spTree>
    <p:extLst>
      <p:ext uri="{BB962C8B-B14F-4D97-AF65-F5344CB8AC3E}">
        <p14:creationId xmlns:p14="http://schemas.microsoft.com/office/powerpoint/2010/main" val="3987024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49184034-7E5A-8703-FC62-41A270A3CFA1}"/>
              </a:ext>
            </a:extLst>
          </p:cNvPr>
          <p:cNvSpPr txBox="1"/>
          <p:nvPr/>
        </p:nvSpPr>
        <p:spPr>
          <a:xfrm>
            <a:off x="191911" y="972537"/>
            <a:ext cx="2652889" cy="400110"/>
          </a:xfrm>
          <a:prstGeom prst="rect">
            <a:avLst/>
          </a:prstGeom>
          <a:noFill/>
        </p:spPr>
        <p:txBody>
          <a:bodyPr wrap="square">
            <a:spAutoFit/>
          </a:bodyPr>
          <a:lstStyle/>
          <a:p>
            <a:r>
              <a:rPr lang="en-IN" sz="2000" b="1" dirty="0">
                <a:solidFill>
                  <a:srgbClr val="213163"/>
                </a:solidFill>
              </a:rPr>
              <a:t>Learning Objectives</a:t>
            </a:r>
            <a:endParaRPr lang="en-IN" sz="2000" dirty="0">
              <a:solidFill>
                <a:srgbClr val="213163"/>
              </a:solidFill>
            </a:endParaRPr>
          </a:p>
        </p:txBody>
      </p:sp>
      <p:sp>
        <p:nvSpPr>
          <p:cNvPr id="6" name="TextBox 5">
            <a:extLst>
              <a:ext uri="{FF2B5EF4-FFF2-40B4-BE49-F238E27FC236}">
                <a16:creationId xmlns:a16="http://schemas.microsoft.com/office/drawing/2014/main" id="{76BF6329-56BD-893B-3EC4-9C12163435B5}"/>
              </a:ext>
            </a:extLst>
          </p:cNvPr>
          <p:cNvSpPr txBox="1"/>
          <p:nvPr/>
        </p:nvSpPr>
        <p:spPr>
          <a:xfrm>
            <a:off x="220474" y="1461729"/>
            <a:ext cx="7125206" cy="4345805"/>
          </a:xfrm>
          <a:prstGeom prst="rect">
            <a:avLst/>
          </a:prstGeom>
          <a:noFill/>
        </p:spPr>
        <p:txBody>
          <a:bodyPr wrap="square" rtlCol="0">
            <a:spAutoFit/>
          </a:bodyPr>
          <a:lstStyle/>
          <a:p>
            <a:pPr marL="342900" lvl="0" indent="-342900" algn="just">
              <a:lnSpc>
                <a:spcPct val="115000"/>
              </a:lnSpc>
              <a:spcBef>
                <a:spcPts val="1200"/>
              </a:spcBef>
              <a:spcAft>
                <a:spcPts val="1200"/>
              </a:spcAft>
              <a:buFont typeface="Symbol" panose="05050102010706020507" pitchFamily="18" charset="2"/>
              <a:buChar char=""/>
            </a:pPr>
            <a:r>
              <a:rPr lang="en-IN" sz="1800" dirty="0">
                <a:effectLst/>
                <a:latin typeface="Arial" panose="020B0604020202020204" pitchFamily="34" charset="0"/>
                <a:ea typeface="Arial" panose="020B0604020202020204" pitchFamily="34" charset="0"/>
                <a:cs typeface="Arial" panose="020B0604020202020204" pitchFamily="34" charset="0"/>
              </a:rPr>
              <a:t>Identify and describe the roles of neurons as the basic units of a neural network.</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342900" lvl="0" indent="-342900" algn="just">
              <a:lnSpc>
                <a:spcPct val="115000"/>
              </a:lnSpc>
              <a:buFont typeface="Symbol" panose="05050102010706020507" pitchFamily="18" charset="2"/>
              <a:buChar char=""/>
            </a:pPr>
            <a:r>
              <a:rPr lang="en-IN" sz="1800" dirty="0">
                <a:effectLst/>
                <a:latin typeface="Arial" panose="020B0604020202020204" pitchFamily="34" charset="0"/>
                <a:ea typeface="Arial" panose="020B0604020202020204" pitchFamily="34" charset="0"/>
              </a:rPr>
              <a:t>Differentiate between input, hidden, and output layers and explain their purposes in a neural network.</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15000"/>
              </a:lnSpc>
              <a:buFont typeface="Symbol" panose="05050102010706020507" pitchFamily="18" charset="2"/>
              <a:buChar char=""/>
            </a:pPr>
            <a:r>
              <a:rPr lang="en-IN" sz="1800" dirty="0">
                <a:effectLst/>
                <a:latin typeface="Arial" panose="020B0604020202020204" pitchFamily="34" charset="0"/>
                <a:ea typeface="Arial" panose="020B0604020202020204" pitchFamily="34" charset="0"/>
              </a:rPr>
              <a:t>Define activation functions and explain their importance in introducing non-linearity to neural networks.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15000"/>
              </a:lnSpc>
              <a:buFont typeface="Symbol" panose="05050102010706020507" pitchFamily="18" charset="2"/>
              <a:buChar char=""/>
            </a:pPr>
            <a:r>
              <a:rPr lang="en-IN" sz="1800" dirty="0">
                <a:effectLst/>
                <a:latin typeface="Arial" panose="020B0604020202020204" pitchFamily="34" charset="0"/>
                <a:ea typeface="Arial" panose="020B0604020202020204" pitchFamily="34" charset="0"/>
              </a:rPr>
              <a:t>Explain the concept of a loss function and its role in assessing the performance of a neural network.</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15000"/>
              </a:lnSpc>
              <a:buFont typeface="Symbol" panose="05050102010706020507" pitchFamily="18" charset="2"/>
              <a:buChar char=""/>
            </a:pPr>
            <a:r>
              <a:rPr lang="en-IN" sz="1800" dirty="0">
                <a:effectLst/>
                <a:latin typeface="Arial" panose="020B0604020202020204" pitchFamily="34" charset="0"/>
                <a:ea typeface="Arial" panose="020B0604020202020204" pitchFamily="34" charset="0"/>
              </a:rPr>
              <a:t>Define optimization algorithms and their importance in updating neural network weights to minimize loss.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15000"/>
              </a:lnSpc>
              <a:buFont typeface="Symbol" panose="05050102010706020507" pitchFamily="18" charset="2"/>
              <a:buChar char=""/>
            </a:pPr>
            <a:r>
              <a:rPr lang="en-IN" sz="1800" dirty="0">
                <a:effectLst/>
                <a:latin typeface="Arial" panose="020B0604020202020204" pitchFamily="34" charset="0"/>
                <a:ea typeface="Arial" panose="020B0604020202020204" pitchFamily="34" charset="0"/>
              </a:rPr>
              <a:t>Evaluate the impact of various choices (e.g., activation functions, loss functions, optimization methods) on network performance.</a:t>
            </a:r>
            <a:endParaRPr lang="en-IN" sz="1800" dirty="0">
              <a:effectLst/>
              <a:latin typeface="Times New Roman" panose="02020603050405020304" pitchFamily="18" charset="0"/>
              <a:ea typeface="Times New Roman" panose="02020603050405020304" pitchFamily="18" charset="0"/>
            </a:endParaRPr>
          </a:p>
          <a:p>
            <a:pPr marL="231642" indent="-231642">
              <a:spcAft>
                <a:spcPts val="800"/>
              </a:spcAft>
              <a:buFont typeface="Arial" panose="020B0604020202020204" pitchFamily="34" charset="0"/>
              <a:buChar char="•"/>
            </a:pPr>
            <a:endParaRPr lang="en-IN" sz="1800" dirty="0">
              <a:latin typeface="+mn-lt"/>
            </a:endParaRPr>
          </a:p>
        </p:txBody>
      </p:sp>
      <p:sp>
        <p:nvSpPr>
          <p:cNvPr id="12" name="TextBox 11">
            <a:extLst>
              <a:ext uri="{FF2B5EF4-FFF2-40B4-BE49-F238E27FC236}">
                <a16:creationId xmlns:a16="http://schemas.microsoft.com/office/drawing/2014/main" id="{82B1456E-9C82-2BE0-34DA-790DDD330C7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3" name="TextBox 12">
            <a:extLst>
              <a:ext uri="{FF2B5EF4-FFF2-40B4-BE49-F238E27FC236}">
                <a16:creationId xmlns:a16="http://schemas.microsoft.com/office/drawing/2014/main" id="{D2E04AEF-F8A2-DDF4-F5A8-ECCEA347452C}"/>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14" name="Straight Connector 13">
            <a:extLst>
              <a:ext uri="{FF2B5EF4-FFF2-40B4-BE49-F238E27FC236}">
                <a16:creationId xmlns:a16="http://schemas.microsoft.com/office/drawing/2014/main" id="{FD309382-A8C5-B988-83E3-25D1853C282D}"/>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ladder leading to a large yellow circle&#10;&#10;Description automatically generated">
            <a:extLst>
              <a:ext uri="{FF2B5EF4-FFF2-40B4-BE49-F238E27FC236}">
                <a16:creationId xmlns:a16="http://schemas.microsoft.com/office/drawing/2014/main" id="{65ABC316-78BC-ED0E-5AEE-F736AE599E22}"/>
              </a:ext>
            </a:extLst>
          </p:cNvPr>
          <p:cNvPicPr>
            <a:picLocks noChangeAspect="1"/>
          </p:cNvPicPr>
          <p:nvPr/>
        </p:nvPicPr>
        <p:blipFill rotWithShape="1">
          <a:blip r:embed="rId4">
            <a:alphaModFix amt="85000"/>
          </a:blip>
          <a:srcRect l="13763" t="6135" r="13650"/>
          <a:stretch/>
        </p:blipFill>
        <p:spPr>
          <a:xfrm>
            <a:off x="7345680" y="1442720"/>
            <a:ext cx="4500880" cy="4632960"/>
          </a:xfrm>
          <a:prstGeom prst="rect">
            <a:avLst/>
          </a:prstGeom>
        </p:spPr>
      </p:pic>
      <p:sp>
        <p:nvSpPr>
          <p:cNvPr id="5" name="TextBox 4">
            <a:extLst>
              <a:ext uri="{FF2B5EF4-FFF2-40B4-BE49-F238E27FC236}">
                <a16:creationId xmlns:a16="http://schemas.microsoft.com/office/drawing/2014/main" id="{4CC30D45-D368-BF73-F9AB-4680383FF118}"/>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Tree>
    <p:extLst>
      <p:ext uri="{BB962C8B-B14F-4D97-AF65-F5344CB8AC3E}">
        <p14:creationId xmlns:p14="http://schemas.microsoft.com/office/powerpoint/2010/main" val="1085522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1EC64F53-70CF-042A-B913-7C734D6FDCDA}"/>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Introduction to Deep Learning</a:t>
            </a:r>
          </a:p>
        </p:txBody>
      </p:sp>
      <p:sp>
        <p:nvSpPr>
          <p:cNvPr id="5" name="Text 3">
            <a:extLst>
              <a:ext uri="{FF2B5EF4-FFF2-40B4-BE49-F238E27FC236}">
                <a16:creationId xmlns:a16="http://schemas.microsoft.com/office/drawing/2014/main" id="{FEDA65AA-0DC5-8789-AA61-F1B479301040}"/>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pSp>
        <p:nvGrpSpPr>
          <p:cNvPr id="3" name="Group 2">
            <a:extLst>
              <a:ext uri="{FF2B5EF4-FFF2-40B4-BE49-F238E27FC236}">
                <a16:creationId xmlns:a16="http://schemas.microsoft.com/office/drawing/2014/main" id="{24131E0F-498E-4E5B-325C-DF45643EA1D8}"/>
              </a:ext>
            </a:extLst>
          </p:cNvPr>
          <p:cNvGrpSpPr/>
          <p:nvPr/>
        </p:nvGrpSpPr>
        <p:grpSpPr>
          <a:xfrm>
            <a:off x="0" y="6055360"/>
            <a:ext cx="12192000" cy="356968"/>
            <a:chOff x="0" y="6055360"/>
            <a:chExt cx="12192000" cy="356968"/>
          </a:xfrm>
        </p:grpSpPr>
        <p:sp>
          <p:nvSpPr>
            <p:cNvPr id="11" name="TextBox 10">
              <a:extLst>
                <a:ext uri="{FF2B5EF4-FFF2-40B4-BE49-F238E27FC236}">
                  <a16:creationId xmlns:a16="http://schemas.microsoft.com/office/drawing/2014/main" id="{912A27CB-7FC5-3AB7-F31C-8C603F480EB7}"/>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2" name="TextBox 11">
              <a:extLst>
                <a:ext uri="{FF2B5EF4-FFF2-40B4-BE49-F238E27FC236}">
                  <a16:creationId xmlns:a16="http://schemas.microsoft.com/office/drawing/2014/main" id="{0E01267A-F34B-05E1-6078-EB4AA32263A4}"/>
                </a:ext>
              </a:extLst>
            </p:cNvPr>
            <p:cNvSpPr txBox="1"/>
            <p:nvPr/>
          </p:nvSpPr>
          <p:spPr>
            <a:xfrm>
              <a:off x="880529" y="6135329"/>
              <a:ext cx="7202767"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https://www.ileafsolutions.com/demystifying-deep-learning-a-beginners-guide</a:t>
              </a:r>
            </a:p>
          </p:txBody>
        </p:sp>
        <p:cxnSp>
          <p:nvCxnSpPr>
            <p:cNvPr id="13" name="Straight Connector 12">
              <a:extLst>
                <a:ext uri="{FF2B5EF4-FFF2-40B4-BE49-F238E27FC236}">
                  <a16:creationId xmlns:a16="http://schemas.microsoft.com/office/drawing/2014/main" id="{618EE29E-8C22-4A90-FBC7-E2782B91759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17" name="TextBox 16">
            <a:extLst>
              <a:ext uri="{FF2B5EF4-FFF2-40B4-BE49-F238E27FC236}">
                <a16:creationId xmlns:a16="http://schemas.microsoft.com/office/drawing/2014/main" id="{235BA47C-A6DA-DB69-0677-FA2AF9346A77}"/>
              </a:ext>
            </a:extLst>
          </p:cNvPr>
          <p:cNvSpPr txBox="1"/>
          <p:nvPr/>
        </p:nvSpPr>
        <p:spPr>
          <a:xfrm>
            <a:off x="199809" y="1499325"/>
            <a:ext cx="4902543" cy="2041585"/>
          </a:xfrm>
          <a:prstGeom prst="rect">
            <a:avLst/>
          </a:prstGeom>
          <a:noFill/>
        </p:spPr>
        <p:txBody>
          <a:bodyPr wrap="square">
            <a:spAutoFit/>
          </a:bodyPr>
          <a:lstStyle/>
          <a:p>
            <a:pPr marL="285750" indent="-285750" algn="just">
              <a:lnSpc>
                <a:spcPts val="2000"/>
              </a:lnSpc>
              <a:spcBef>
                <a:spcPts val="600"/>
              </a:spcBef>
              <a:spcAft>
                <a:spcPts val="600"/>
              </a:spcAft>
              <a:buFont typeface="Arial" panose="020B0604020202020204" pitchFamily="34" charset="0"/>
              <a:buChar char="•"/>
            </a:pPr>
            <a:r>
              <a:rPr lang="en-US" sz="1800" b="0" i="0" dirty="0">
                <a:solidFill>
                  <a:schemeClr val="tx1"/>
                </a:solidFill>
                <a:effectLst/>
                <a:latin typeface="+mn-lt"/>
              </a:rPr>
              <a:t>Deep learning, a subfield of AI, uses neural networks inspired by the human brain to process large data.</a:t>
            </a:r>
          </a:p>
          <a:p>
            <a:pPr marL="285750" indent="-285750" algn="just">
              <a:lnSpc>
                <a:spcPts val="2000"/>
              </a:lnSpc>
              <a:spcBef>
                <a:spcPts val="600"/>
              </a:spcBef>
              <a:spcAft>
                <a:spcPts val="600"/>
              </a:spcAft>
              <a:buFont typeface="Arial" panose="020B0604020202020204" pitchFamily="34" charset="0"/>
              <a:buChar char="•"/>
            </a:pPr>
            <a:r>
              <a:rPr lang="en-US" sz="1800" b="0" i="0" dirty="0">
                <a:solidFill>
                  <a:schemeClr val="tx1"/>
                </a:solidFill>
                <a:effectLst/>
                <a:latin typeface="+mn-lt"/>
              </a:rPr>
              <a:t>It excels in tasks like image recognition, natural language processing, and reinforcement learning, achieving state-of-the-art results.</a:t>
            </a:r>
          </a:p>
        </p:txBody>
      </p:sp>
      <p:pic>
        <p:nvPicPr>
          <p:cNvPr id="1026" name="Picture 2" descr="Demystifying Deep Learning: A Beginner Guide- iLeaf Solutions">
            <a:extLst>
              <a:ext uri="{FF2B5EF4-FFF2-40B4-BE49-F238E27FC236}">
                <a16:creationId xmlns:a16="http://schemas.microsoft.com/office/drawing/2014/main" id="{A243520B-F100-6109-9111-7D4F04B592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257301"/>
            <a:ext cx="6096000" cy="3560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962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B03E8-40EC-54F0-C7FD-154001005319}"/>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DDF5490-3A9B-9EE4-2E43-A996034DCC1D}"/>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What is Deep Learning?</a:t>
            </a:r>
          </a:p>
        </p:txBody>
      </p:sp>
      <p:sp>
        <p:nvSpPr>
          <p:cNvPr id="5" name="Text 3">
            <a:extLst>
              <a:ext uri="{FF2B5EF4-FFF2-40B4-BE49-F238E27FC236}">
                <a16:creationId xmlns:a16="http://schemas.microsoft.com/office/drawing/2014/main" id="{B9EBEC51-7CFD-AF99-8CEE-FCB602D46440}"/>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pSp>
        <p:nvGrpSpPr>
          <p:cNvPr id="3" name="Group 2">
            <a:extLst>
              <a:ext uri="{FF2B5EF4-FFF2-40B4-BE49-F238E27FC236}">
                <a16:creationId xmlns:a16="http://schemas.microsoft.com/office/drawing/2014/main" id="{76C2AC40-0B9A-7F40-614E-8B3D83CE1027}"/>
              </a:ext>
            </a:extLst>
          </p:cNvPr>
          <p:cNvGrpSpPr/>
          <p:nvPr/>
        </p:nvGrpSpPr>
        <p:grpSpPr>
          <a:xfrm>
            <a:off x="0" y="6055360"/>
            <a:ext cx="12192000" cy="356968"/>
            <a:chOff x="0" y="6055360"/>
            <a:chExt cx="12192000" cy="356968"/>
          </a:xfrm>
        </p:grpSpPr>
        <p:sp>
          <p:nvSpPr>
            <p:cNvPr id="11" name="TextBox 10">
              <a:extLst>
                <a:ext uri="{FF2B5EF4-FFF2-40B4-BE49-F238E27FC236}">
                  <a16:creationId xmlns:a16="http://schemas.microsoft.com/office/drawing/2014/main" id="{D1FDEC56-3E03-A671-ABE5-60413722B96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2" name="TextBox 11">
              <a:extLst>
                <a:ext uri="{FF2B5EF4-FFF2-40B4-BE49-F238E27FC236}">
                  <a16:creationId xmlns:a16="http://schemas.microsoft.com/office/drawing/2014/main" id="{0C776037-FD03-1AE8-F903-8DA968C8BDB3}"/>
                </a:ext>
              </a:extLst>
            </p:cNvPr>
            <p:cNvSpPr txBox="1"/>
            <p:nvPr/>
          </p:nvSpPr>
          <p:spPr>
            <a:xfrm>
              <a:off x="880529" y="6135329"/>
              <a:ext cx="10375735" cy="276999"/>
            </a:xfrm>
            <a:prstGeom prst="rect">
              <a:avLst/>
            </a:prstGeom>
            <a:noFill/>
          </p:spPr>
          <p:txBody>
            <a:bodyPr wrap="square" rtlCol="0">
              <a:spAutoFit/>
            </a:bodyPr>
            <a:lstStyle/>
            <a:p>
              <a:pPr>
                <a:spcAft>
                  <a:spcPts val="800"/>
                </a:spcAft>
              </a:pPr>
              <a:r>
                <a:rPr lang="en-IN" sz="1200" dirty="0">
                  <a:solidFill>
                    <a:srgbClr val="0000FF"/>
                  </a:solidFill>
                  <a:latin typeface="+mn-lt"/>
                </a:rPr>
                <a:t>https://becominghuman.ai/building-an-image-classifier-using-deep-learning-in-python-totally-from-a-beginners-perspective-be8dbaf22dd8</a:t>
              </a:r>
            </a:p>
          </p:txBody>
        </p:sp>
        <p:cxnSp>
          <p:nvCxnSpPr>
            <p:cNvPr id="13" name="Straight Connector 12">
              <a:extLst>
                <a:ext uri="{FF2B5EF4-FFF2-40B4-BE49-F238E27FC236}">
                  <a16:creationId xmlns:a16="http://schemas.microsoft.com/office/drawing/2014/main" id="{83F6FA5C-A91E-8CDD-E91E-C38BE570874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6" name="Diagram 5">
            <a:extLst>
              <a:ext uri="{FF2B5EF4-FFF2-40B4-BE49-F238E27FC236}">
                <a16:creationId xmlns:a16="http://schemas.microsoft.com/office/drawing/2014/main" id="{7AB5E52C-A87D-8F7B-50FF-793D458C8183}"/>
              </a:ext>
            </a:extLst>
          </p:cNvPr>
          <p:cNvGraphicFramePr/>
          <p:nvPr>
            <p:extLst>
              <p:ext uri="{D42A27DB-BD31-4B8C-83A1-F6EECF244321}">
                <p14:modId xmlns:p14="http://schemas.microsoft.com/office/powerpoint/2010/main" val="757547645"/>
              </p:ext>
            </p:extLst>
          </p:nvPr>
        </p:nvGraphicFramePr>
        <p:xfrm>
          <a:off x="304800" y="3760609"/>
          <a:ext cx="5791200" cy="22147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44334C6B-C23B-E58D-988F-7B1CFD12CC2E}"/>
              </a:ext>
            </a:extLst>
          </p:cNvPr>
          <p:cNvSpPr txBox="1"/>
          <p:nvPr/>
        </p:nvSpPr>
        <p:spPr>
          <a:xfrm>
            <a:off x="199809" y="1459935"/>
            <a:ext cx="5896191" cy="2185214"/>
          </a:xfrm>
          <a:prstGeom prst="rect">
            <a:avLst/>
          </a:prstGeom>
          <a:noFill/>
        </p:spPr>
        <p:txBody>
          <a:bodyPr wrap="square">
            <a:spAutoFit/>
          </a:bodyPr>
          <a:lstStyle/>
          <a:p>
            <a:pPr>
              <a:spcAft>
                <a:spcPts val="600"/>
              </a:spcAft>
            </a:pPr>
            <a:r>
              <a:rPr lang="en-US" sz="1800" b="1" dirty="0"/>
              <a:t>Artificial Neural Networks: </a:t>
            </a:r>
            <a:r>
              <a:rPr lang="en-US" sz="1800" dirty="0"/>
              <a:t>Deep learning algorithms are inspired by the structure and functioning of the human brain.</a:t>
            </a:r>
          </a:p>
          <a:p>
            <a:pPr>
              <a:spcAft>
                <a:spcPts val="600"/>
              </a:spcAft>
            </a:pPr>
            <a:r>
              <a:rPr lang="en-US" sz="1800" b="1" dirty="0"/>
              <a:t>Pattern Discovery: </a:t>
            </a:r>
            <a:r>
              <a:rPr lang="en-US" sz="1800" dirty="0"/>
              <a:t>Deep learning uses networks with multiple hidden layers to automatically discover patterns in complex data sets.</a:t>
            </a:r>
          </a:p>
          <a:p>
            <a:pPr>
              <a:spcAft>
                <a:spcPts val="600"/>
              </a:spcAft>
            </a:pPr>
            <a:r>
              <a:rPr lang="en-US" sz="1800" b="1" dirty="0"/>
              <a:t>Important Characteristics:</a:t>
            </a:r>
          </a:p>
        </p:txBody>
      </p:sp>
      <p:pic>
        <p:nvPicPr>
          <p:cNvPr id="8" name="Picture 7" descr="Simple Image Classification using Convolutional Neural Network — Deep  Learning in python. | by Venkatesh Tata | Becoming Human: Artificial  Intelligence Magazine">
            <a:extLst>
              <a:ext uri="{FF2B5EF4-FFF2-40B4-BE49-F238E27FC236}">
                <a16:creationId xmlns:a16="http://schemas.microsoft.com/office/drawing/2014/main" id="{2477940B-D4DA-231B-23E1-E22E4AC2747A}"/>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366637" y="1817052"/>
            <a:ext cx="5731510" cy="3223895"/>
          </a:xfrm>
          <a:prstGeom prst="rect">
            <a:avLst/>
          </a:prstGeom>
          <a:noFill/>
          <a:ln>
            <a:noFill/>
          </a:ln>
        </p:spPr>
      </p:pic>
    </p:spTree>
    <p:extLst>
      <p:ext uri="{BB962C8B-B14F-4D97-AF65-F5344CB8AC3E}">
        <p14:creationId xmlns:p14="http://schemas.microsoft.com/office/powerpoint/2010/main" val="1473733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F5BB6C-8DD7-D10F-B0A9-72F16923E0D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312D8D5-3258-15E1-A40E-B9BDEE37210D}"/>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Historical Background</a:t>
            </a:r>
          </a:p>
        </p:txBody>
      </p:sp>
      <p:sp>
        <p:nvSpPr>
          <p:cNvPr id="5" name="Text 3">
            <a:extLst>
              <a:ext uri="{FF2B5EF4-FFF2-40B4-BE49-F238E27FC236}">
                <a16:creationId xmlns:a16="http://schemas.microsoft.com/office/drawing/2014/main" id="{3EF123F6-1A01-6692-60B4-7F8CD524DC86}"/>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aphicFrame>
        <p:nvGraphicFramePr>
          <p:cNvPr id="4" name="Diagram 3">
            <a:extLst>
              <a:ext uri="{FF2B5EF4-FFF2-40B4-BE49-F238E27FC236}">
                <a16:creationId xmlns:a16="http://schemas.microsoft.com/office/drawing/2014/main" id="{544AFC12-1C3A-E8B3-90F9-2B518A1958DB}"/>
              </a:ext>
            </a:extLst>
          </p:cNvPr>
          <p:cNvGraphicFramePr/>
          <p:nvPr>
            <p:extLst>
              <p:ext uri="{D42A27DB-BD31-4B8C-83A1-F6EECF244321}">
                <p14:modId xmlns:p14="http://schemas.microsoft.com/office/powerpoint/2010/main" val="526216417"/>
              </p:ext>
            </p:extLst>
          </p:nvPr>
        </p:nvGraphicFramePr>
        <p:xfrm>
          <a:off x="1574489" y="1822348"/>
          <a:ext cx="9043022" cy="40738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34462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26D43-9D66-316D-B6F4-E097D4C6D78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54FE826-E74F-AC74-9DCD-B9318B0B1EF2}"/>
              </a:ext>
            </a:extLst>
          </p:cNvPr>
          <p:cNvSpPr/>
          <p:nvPr/>
        </p:nvSpPr>
        <p:spPr>
          <a:xfrm>
            <a:off x="199809" y="961797"/>
            <a:ext cx="4007726" cy="400110"/>
          </a:xfrm>
          <a:prstGeom prst="rect">
            <a:avLst/>
          </a:prstGeom>
          <a:noFill/>
        </p:spPr>
        <p:txBody>
          <a:bodyPr wrap="square">
            <a:spAutoFit/>
          </a:bodyPr>
          <a:lstStyle/>
          <a:p>
            <a:r>
              <a:rPr lang="en-US" sz="2000" b="1" dirty="0">
                <a:solidFill>
                  <a:srgbClr val="213163"/>
                </a:solidFill>
              </a:rPr>
              <a:t>Timeline of last decade</a:t>
            </a:r>
          </a:p>
        </p:txBody>
      </p:sp>
      <p:sp>
        <p:nvSpPr>
          <p:cNvPr id="5" name="Text 3">
            <a:extLst>
              <a:ext uri="{FF2B5EF4-FFF2-40B4-BE49-F238E27FC236}">
                <a16:creationId xmlns:a16="http://schemas.microsoft.com/office/drawing/2014/main" id="{79FFD7AF-8F90-25CD-E36A-DC962D57C8C0}"/>
              </a:ext>
            </a:extLst>
          </p:cNvPr>
          <p:cNvSpPr/>
          <p:nvPr/>
        </p:nvSpPr>
        <p:spPr>
          <a:xfrm>
            <a:off x="7110531" y="2178665"/>
            <a:ext cx="1749352" cy="354330"/>
          </a:xfrm>
          <a:prstGeom prst="rect">
            <a:avLst/>
          </a:prstGeom>
          <a:noFill/>
          <a:ln/>
        </p:spPr>
        <p:txBody>
          <a:bodyPr wrap="none" lIns="0" tIns="0" rIns="0" bIns="0" rtlCol="0" anchor="t"/>
          <a:lstStyle/>
          <a:p>
            <a:pPr marL="0" indent="0">
              <a:lnSpc>
                <a:spcPts val="2750"/>
              </a:lnSpc>
              <a:buNone/>
            </a:pPr>
            <a:endParaRPr lang="en-US" sz="2200" dirty="0"/>
          </a:p>
        </p:txBody>
      </p:sp>
      <p:grpSp>
        <p:nvGrpSpPr>
          <p:cNvPr id="3" name="Group 2">
            <a:extLst>
              <a:ext uri="{FF2B5EF4-FFF2-40B4-BE49-F238E27FC236}">
                <a16:creationId xmlns:a16="http://schemas.microsoft.com/office/drawing/2014/main" id="{8295521A-A50E-45BA-E6EE-B8CE862C1715}"/>
              </a:ext>
            </a:extLst>
          </p:cNvPr>
          <p:cNvGrpSpPr/>
          <p:nvPr/>
        </p:nvGrpSpPr>
        <p:grpSpPr>
          <a:xfrm>
            <a:off x="0" y="6055360"/>
            <a:ext cx="12192000" cy="356968"/>
            <a:chOff x="0" y="6055360"/>
            <a:chExt cx="12192000" cy="356968"/>
          </a:xfrm>
        </p:grpSpPr>
        <p:sp>
          <p:nvSpPr>
            <p:cNvPr id="11" name="TextBox 10">
              <a:extLst>
                <a:ext uri="{FF2B5EF4-FFF2-40B4-BE49-F238E27FC236}">
                  <a16:creationId xmlns:a16="http://schemas.microsoft.com/office/drawing/2014/main" id="{95412015-73F0-18FD-2EB0-A197A0F45BF4}"/>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2" name="TextBox 11">
              <a:extLst>
                <a:ext uri="{FF2B5EF4-FFF2-40B4-BE49-F238E27FC236}">
                  <a16:creationId xmlns:a16="http://schemas.microsoft.com/office/drawing/2014/main" id="{9DB5F412-DC64-2E39-EAEE-AF48304FA34D}"/>
                </a:ext>
              </a:extLst>
            </p:cNvPr>
            <p:cNvSpPr txBox="1"/>
            <p:nvPr/>
          </p:nvSpPr>
          <p:spPr>
            <a:xfrm>
              <a:off x="880529" y="6135329"/>
              <a:ext cx="7202767" cy="276999"/>
            </a:xfrm>
            <a:prstGeom prst="rect">
              <a:avLst/>
            </a:prstGeom>
            <a:noFill/>
          </p:spPr>
          <p:txBody>
            <a:bodyPr wrap="square" rtlCol="0">
              <a:spAutoFit/>
            </a:bodyPr>
            <a:lstStyle/>
            <a:p>
              <a:pPr>
                <a:spcAft>
                  <a:spcPts val="800"/>
                </a:spcAft>
              </a:pPr>
              <a:r>
                <a:rPr lang="en-IN" sz="1200" dirty="0">
                  <a:solidFill>
                    <a:srgbClr val="0000FF"/>
                  </a:solidFill>
                  <a:latin typeface="+mn-lt"/>
                </a:rPr>
                <a:t>https://towardsdatascience.com/ten-years-of-ai-in-review-85decdb2a540</a:t>
              </a:r>
            </a:p>
          </p:txBody>
        </p:sp>
        <p:cxnSp>
          <p:nvCxnSpPr>
            <p:cNvPr id="13" name="Straight Connector 12">
              <a:extLst>
                <a:ext uri="{FF2B5EF4-FFF2-40B4-BE49-F238E27FC236}">
                  <a16:creationId xmlns:a16="http://schemas.microsoft.com/office/drawing/2014/main" id="{17EC76B4-548D-B27F-6388-7B70A3A28CC0}"/>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pic>
        <p:nvPicPr>
          <p:cNvPr id="4" name="Picture 3" descr="Ten Years of AI in Review. From image classification to chatbot… | by  Thomas A Dorfer | Towards Data Science">
            <a:extLst>
              <a:ext uri="{FF2B5EF4-FFF2-40B4-BE49-F238E27FC236}">
                <a16:creationId xmlns:a16="http://schemas.microsoft.com/office/drawing/2014/main" id="{7026ECF9-9BE5-70D1-804F-57AD291DBFD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65757" y="1361907"/>
            <a:ext cx="8460485" cy="4687668"/>
          </a:xfrm>
          <a:prstGeom prst="rect">
            <a:avLst/>
          </a:prstGeom>
          <a:noFill/>
          <a:ln>
            <a:noFill/>
          </a:ln>
        </p:spPr>
      </p:pic>
    </p:spTree>
    <p:extLst>
      <p:ext uri="{BB962C8B-B14F-4D97-AF65-F5344CB8AC3E}">
        <p14:creationId xmlns:p14="http://schemas.microsoft.com/office/powerpoint/2010/main" val="2660255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4240</TotalTime>
  <Words>3285</Words>
  <Application>Microsoft Office PowerPoint</Application>
  <PresentationFormat>Widescreen</PresentationFormat>
  <Paragraphs>267</Paragraphs>
  <Slides>23</Slides>
  <Notes>23</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Vijayalakshmi Gnanavel</cp:lastModifiedBy>
  <cp:revision>80</cp:revision>
  <dcterms:modified xsi:type="dcterms:W3CDTF">2025-02-11T11:54:55Z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